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257" r:id="rId4"/>
    <p:sldId id="259" r:id="rId5"/>
    <p:sldId id="258" r:id="rId6"/>
    <p:sldId id="260" r:id="rId7"/>
    <p:sldId id="261" r:id="rId8"/>
    <p:sldId id="262" r:id="rId9"/>
    <p:sldId id="263" r:id="rId10"/>
    <p:sldId id="264" r:id="rId11"/>
    <p:sldId id="265" r:id="rId12"/>
    <p:sldId id="266" r:id="rId13"/>
    <p:sldId id="267" r:id="rId14"/>
    <p:sldId id="269" r:id="rId15"/>
    <p:sldId id="307" r:id="rId16"/>
    <p:sldId id="308" r:id="rId17"/>
    <p:sldId id="289" r:id="rId18"/>
    <p:sldId id="270" r:id="rId19"/>
    <p:sldId id="277" r:id="rId20"/>
    <p:sldId id="278" r:id="rId21"/>
    <p:sldId id="279" r:id="rId22"/>
    <p:sldId id="280" r:id="rId23"/>
    <p:sldId id="281" r:id="rId24"/>
    <p:sldId id="282" r:id="rId25"/>
    <p:sldId id="283" r:id="rId26"/>
    <p:sldId id="284" r:id="rId27"/>
    <p:sldId id="285" r:id="rId28"/>
    <p:sldId id="314" r:id="rId29"/>
    <p:sldId id="311" r:id="rId30"/>
    <p:sldId id="312" r:id="rId31"/>
    <p:sldId id="313" r:id="rId32"/>
    <p:sldId id="301" r:id="rId33"/>
    <p:sldId id="304" r:id="rId34"/>
    <p:sldId id="306" r:id="rId35"/>
    <p:sldId id="287" r:id="rId36"/>
    <p:sldId id="310" r:id="rId37"/>
    <p:sldId id="286" r:id="rId38"/>
    <p:sldId id="288" r:id="rId39"/>
    <p:sldId id="303" r:id="rId40"/>
    <p:sldId id="309" r:id="rId41"/>
    <p:sldId id="302" r:id="rId42"/>
    <p:sldId id="305" r:id="rId43"/>
    <p:sldId id="271" r:id="rId44"/>
    <p:sldId id="272" r:id="rId45"/>
    <p:sldId id="273" r:id="rId46"/>
    <p:sldId id="291" r:id="rId47"/>
    <p:sldId id="274" r:id="rId48"/>
    <p:sldId id="275" r:id="rId49"/>
    <p:sldId id="276" r:id="rId50"/>
    <p:sldId id="290" r:id="rId51"/>
    <p:sldId id="292" r:id="rId52"/>
    <p:sldId id="293" r:id="rId53"/>
    <p:sldId id="295" r:id="rId54"/>
    <p:sldId id="294" r:id="rId55"/>
    <p:sldId id="296" r:id="rId56"/>
    <p:sldId id="297" r:id="rId57"/>
    <p:sldId id="298" r:id="rId58"/>
    <p:sldId id="299" r:id="rId59"/>
    <p:sldId id="300" r:id="rId6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3" autoAdjust="0"/>
    <p:restoredTop sz="94660"/>
  </p:normalViewPr>
  <p:slideViewPr>
    <p:cSldViewPr snapToGrid="0" showGuides="1">
      <p:cViewPr varScale="1">
        <p:scale>
          <a:sx n="161" d="100"/>
          <a:sy n="161" d="100"/>
        </p:scale>
        <p:origin x="150" y="1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t-BR"/>
              <a:t>Clique para editar o título Mestre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lvl1pPr algn="l">
              <a:defRPr/>
            </a:lvl1pPr>
          </a:lstStyle>
          <a:p>
            <a:fld id="{394CAAC4-2BA2-4C49-949E-ABE13A53A3C9}" type="datetimeFigureOut">
              <a:rPr lang="en-US" smtClean="0"/>
              <a:t>8/30/2023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0F14DD-8DCC-4197-83B2-6B3EC90D2211}" type="slidenum">
              <a:rPr lang="en-US" smtClean="0"/>
              <a:t>‹nº›</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7254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394CAAC4-2BA2-4C49-949E-ABE13A53A3C9}" type="datetimeFigureOut">
              <a:rPr lang="en-US" smtClean="0"/>
              <a:t>8/30/2023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0F14DD-8DCC-4197-83B2-6B3EC90D2211}" type="slidenum">
              <a:rPr lang="en-US" smtClean="0"/>
              <a:t>‹nº›</a:t>
            </a:fld>
            <a:endParaRPr lang="en-US"/>
          </a:p>
        </p:txBody>
      </p:sp>
    </p:spTree>
    <p:extLst>
      <p:ext uri="{BB962C8B-B14F-4D97-AF65-F5344CB8AC3E}">
        <p14:creationId xmlns:p14="http://schemas.microsoft.com/office/powerpoint/2010/main" val="553918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t-BR"/>
              <a:t>Clique para editar o título Mestre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394CAAC4-2BA2-4C49-949E-ABE13A53A3C9}" type="datetimeFigureOut">
              <a:rPr lang="en-US" smtClean="0"/>
              <a:t>8/30/2023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0F14DD-8DCC-4197-83B2-6B3EC90D2211}" type="slidenum">
              <a:rPr lang="en-US" smtClean="0"/>
              <a:t>‹nº›</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0158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394CAAC4-2BA2-4C49-949E-ABE13A53A3C9}" type="datetimeFigureOut">
              <a:rPr lang="en-US" smtClean="0"/>
              <a:t>8/30/2023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0F14DD-8DCC-4197-83B2-6B3EC90D2211}" type="slidenum">
              <a:rPr lang="en-US" smtClean="0"/>
              <a:t>‹nº›</a:t>
            </a:fld>
            <a:endParaRPr lang="en-US"/>
          </a:p>
        </p:txBody>
      </p:sp>
    </p:spTree>
    <p:extLst>
      <p:ext uri="{BB962C8B-B14F-4D97-AF65-F5344CB8AC3E}">
        <p14:creationId xmlns:p14="http://schemas.microsoft.com/office/powerpoint/2010/main" val="2357785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t-BR"/>
              <a:t>Clique para editar o título Mestre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394CAAC4-2BA2-4C49-949E-ABE13A53A3C9}" type="datetimeFigureOut">
              <a:rPr lang="en-US" smtClean="0"/>
              <a:t>8/30/2023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0F14DD-8DCC-4197-83B2-6B3EC90D2211}" type="slidenum">
              <a:rPr lang="en-US" smtClean="0"/>
              <a:t>‹nº›</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1955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t-BR"/>
              <a:t>Clique para editar o título Mestre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394CAAC4-2BA2-4C49-949E-ABE13A53A3C9}" type="datetimeFigureOut">
              <a:rPr lang="en-US" smtClean="0"/>
              <a:t>8/30/2023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0F14DD-8DCC-4197-83B2-6B3EC90D2211}" type="slidenum">
              <a:rPr lang="en-US" smtClean="0"/>
              <a:t>‹nº›</a:t>
            </a:fld>
            <a:endParaRPr lang="en-US"/>
          </a:p>
        </p:txBody>
      </p:sp>
    </p:spTree>
    <p:extLst>
      <p:ext uri="{BB962C8B-B14F-4D97-AF65-F5344CB8AC3E}">
        <p14:creationId xmlns:p14="http://schemas.microsoft.com/office/powerpoint/2010/main" val="3951645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t-BR"/>
              <a:t>Clique para editar o título Mestre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1024128" y="2967788"/>
            <a:ext cx="4754880" cy="3341572"/>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t-BR"/>
              <a:t>Clique para editar os estilos de texto Mestres</a:t>
            </a:r>
          </a:p>
        </p:txBody>
      </p:sp>
      <p:sp>
        <p:nvSpPr>
          <p:cNvPr id="6" name="Content Placeholder 5"/>
          <p:cNvSpPr>
            <a:spLocks noGrp="1"/>
          </p:cNvSpPr>
          <p:nvPr>
            <p:ph sz="quarter" idx="4"/>
          </p:nvPr>
        </p:nvSpPr>
        <p:spPr>
          <a:xfrm>
            <a:off x="5990888" y="2967788"/>
            <a:ext cx="4754880" cy="3341572"/>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394CAAC4-2BA2-4C49-949E-ABE13A53A3C9}" type="datetimeFigureOut">
              <a:rPr lang="en-US" smtClean="0"/>
              <a:t>8/30/2023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0F14DD-8DCC-4197-83B2-6B3EC90D2211}" type="slidenum">
              <a:rPr lang="en-US" smtClean="0"/>
              <a:t>‹nº›</a:t>
            </a:fld>
            <a:endParaRPr lang="en-US"/>
          </a:p>
        </p:txBody>
      </p:sp>
    </p:spTree>
    <p:extLst>
      <p:ext uri="{BB962C8B-B14F-4D97-AF65-F5344CB8AC3E}">
        <p14:creationId xmlns:p14="http://schemas.microsoft.com/office/powerpoint/2010/main" val="904591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394CAAC4-2BA2-4C49-949E-ABE13A53A3C9}" type="datetimeFigureOut">
              <a:rPr lang="en-US" smtClean="0"/>
              <a:t>8/30/2023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0F14DD-8DCC-4197-83B2-6B3EC90D2211}" type="slidenum">
              <a:rPr lang="en-US" smtClean="0"/>
              <a:t>‹nº›</a:t>
            </a:fld>
            <a:endParaRPr lang="en-US"/>
          </a:p>
        </p:txBody>
      </p:sp>
    </p:spTree>
    <p:extLst>
      <p:ext uri="{BB962C8B-B14F-4D97-AF65-F5344CB8AC3E}">
        <p14:creationId xmlns:p14="http://schemas.microsoft.com/office/powerpoint/2010/main" val="663546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4CAAC4-2BA2-4C49-949E-ABE13A53A3C9}" type="datetimeFigureOut">
              <a:rPr lang="en-US" smtClean="0"/>
              <a:t>8/30/2023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0F14DD-8DCC-4197-83B2-6B3EC90D2211}" type="slidenum">
              <a:rPr lang="en-US" smtClean="0"/>
              <a:t>‹nº›</a:t>
            </a:fld>
            <a:endParaRPr lang="en-US"/>
          </a:p>
        </p:txBody>
      </p:sp>
    </p:spTree>
    <p:extLst>
      <p:ext uri="{BB962C8B-B14F-4D97-AF65-F5344CB8AC3E}">
        <p14:creationId xmlns:p14="http://schemas.microsoft.com/office/powerpoint/2010/main" val="2260885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t-BR"/>
              <a:t>Clique para editar o título Mestre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394CAAC4-2BA2-4C49-949E-ABE13A53A3C9}" type="datetimeFigureOut">
              <a:rPr lang="en-US" smtClean="0"/>
              <a:t>8/30/2023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0F14DD-8DCC-4197-83B2-6B3EC90D2211}" type="slidenum">
              <a:rPr lang="en-US" smtClean="0"/>
              <a:t>‹nº›</a:t>
            </a:fld>
            <a:endParaRPr lang="en-US"/>
          </a:p>
        </p:txBody>
      </p:sp>
    </p:spTree>
    <p:extLst>
      <p:ext uri="{BB962C8B-B14F-4D97-AF65-F5344CB8AC3E}">
        <p14:creationId xmlns:p14="http://schemas.microsoft.com/office/powerpoint/2010/main" val="939258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394CAAC4-2BA2-4C49-949E-ABE13A53A3C9}" type="datetimeFigureOut">
              <a:rPr lang="en-US" smtClean="0"/>
              <a:t>8/30/2023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0F14DD-8DCC-4197-83B2-6B3EC90D2211}" type="slidenum">
              <a:rPr lang="en-US" smtClean="0"/>
              <a:t>‹nº›</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860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94CAAC4-2BA2-4C49-949E-ABE13A53A3C9}" type="datetimeFigureOut">
              <a:rPr lang="en-US" smtClean="0"/>
              <a:t>8/30/2023</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C0F14DD-8DCC-4197-83B2-6B3EC90D2211}" type="slidenum">
              <a:rPr lang="en-US" smtClean="0"/>
              <a:t>‹nº›</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45846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openai.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learnitive.com/ai-writer"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sti.unb.br/office-365"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arcos.org.br/"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zotero.org/download/" TargetMode="External"/><Relationship Id="rId2" Type="http://schemas.openxmlformats.org/officeDocument/2006/relationships/hyperlink" Target="https://www.zotero.org/"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endnote.com/?language=en" TargetMode="External"/><Relationship Id="rId2" Type="http://schemas.openxmlformats.org/officeDocument/2006/relationships/hyperlink" Target="https://www.mendeley.com/"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analytics.scielo.org/" TargetMode="External"/><Relationship Id="rId2" Type="http://schemas.openxmlformats.org/officeDocument/2006/relationships/hyperlink" Target="https://www.scielo.b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sucupira.capes.gov.br/sucupira/public/consultas/coleta/veiculoPublicacaoQualis/listaConsultaGeralPeriodicos.js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lattes.cnpq.br/web/dgp" TargetMode="External"/><Relationship Id="rId2" Type="http://schemas.openxmlformats.org/officeDocument/2006/relationships/hyperlink" Target="https://buscatextual.cnpq.br/buscatextual/busca.do"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core.ac.uk/"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www.semanticscholar.org/"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scholar.google.com/"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repositorio.unb.br/" TargetMode="External"/><Relationship Id="rId2" Type="http://schemas.openxmlformats.org/officeDocument/2006/relationships/hyperlink" Target="https://bce.unb.br/bases-de-dados/"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livros.unb.br/index.php/portal"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llhlf.com/" TargetMode="External"/><Relationship Id="rId2" Type="http://schemas.openxmlformats.org/officeDocument/2006/relationships/hyperlink" Target="https://singlelogin.re/"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www.researchgate.net/" TargetMode="External"/><Relationship Id="rId2" Type="http://schemas.openxmlformats.org/officeDocument/2006/relationships/hyperlink" Target="https://www.ssrn.com/index.cfm/en/" TargetMode="External"/><Relationship Id="rId1" Type="http://schemas.openxmlformats.org/officeDocument/2006/relationships/slideLayout" Target="../slideLayouts/slideLayout2.xml"/><Relationship Id="rId4" Type="http://schemas.openxmlformats.org/officeDocument/2006/relationships/hyperlink" Target="https://www.academia.edu/"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academia.direitounb.com.br/grupos/tipo/pesquisa/" TargetMode="External"/><Relationship Id="rId2" Type="http://schemas.openxmlformats.org/officeDocument/2006/relationships/hyperlink" Target="https://academia.direitounb.com.br/" TargetMode="External"/><Relationship Id="rId1" Type="http://schemas.openxmlformats.org/officeDocument/2006/relationships/slideLayout" Target="../slideLayouts/slideLayout2.xml"/><Relationship Id="rId4" Type="http://schemas.openxmlformats.org/officeDocument/2006/relationships/hyperlink" Target="https://livros.direitounb.com.br/" TargetMode="External"/></Relationships>
</file>

<file path=ppt/slides/_rels/slide41.xml.rels><?xml version="1.0" encoding="UTF-8" standalone="yes"?>
<Relationships xmlns="http://schemas.openxmlformats.org/package/2006/relationships"><Relationship Id="rId2" Type="http://schemas.openxmlformats.org/officeDocument/2006/relationships/hyperlink" Target="https://elicit.org/"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typeset.io/"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wordpress.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github.com/atom/atom/releases/latest"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www.overleaf.com/"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www.deepl.com/"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dsd.arcos.org.br/explorando-dados-no-excel/?ref=metodologia.arcos.org.br"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dsd.arcos.org.br/workshop-de-estatistica-descritiva-no-tableau/"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dsd.arcos.org.b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27415E-3D11-4371-B1A4-64C3D0811DE4}"/>
              </a:ext>
            </a:extLst>
          </p:cNvPr>
          <p:cNvSpPr>
            <a:spLocks noGrp="1"/>
          </p:cNvSpPr>
          <p:nvPr>
            <p:ph type="ctrTitle"/>
          </p:nvPr>
        </p:nvSpPr>
        <p:spPr/>
        <p:txBody>
          <a:bodyPr>
            <a:normAutofit/>
          </a:bodyPr>
          <a:lstStyle/>
          <a:p>
            <a:r>
              <a:rPr lang="pt-BR" sz="5400" dirty="0"/>
              <a:t>30 ferramentas para escrita acadêmica - Workshop</a:t>
            </a:r>
            <a:endParaRPr lang="en-US" dirty="0"/>
          </a:p>
        </p:txBody>
      </p:sp>
      <p:sp>
        <p:nvSpPr>
          <p:cNvPr id="3" name="Subtítulo 2">
            <a:extLst>
              <a:ext uri="{FF2B5EF4-FFF2-40B4-BE49-F238E27FC236}">
                <a16:creationId xmlns:a16="http://schemas.microsoft.com/office/drawing/2014/main" id="{88F9F660-6273-4C17-A5F8-5E4B39178527}"/>
              </a:ext>
            </a:extLst>
          </p:cNvPr>
          <p:cNvSpPr>
            <a:spLocks noGrp="1"/>
          </p:cNvSpPr>
          <p:nvPr>
            <p:ph type="subTitle" idx="1"/>
          </p:nvPr>
        </p:nvSpPr>
        <p:spPr/>
        <p:txBody>
          <a:bodyPr/>
          <a:lstStyle/>
          <a:p>
            <a:r>
              <a:rPr lang="pt-BR" sz="1800" dirty="0"/>
              <a:t>Prof. Dr. Alexandre Araújo Costa</a:t>
            </a:r>
          </a:p>
          <a:p>
            <a:r>
              <a:rPr lang="pt-BR" sz="1800" dirty="0"/>
              <a:t>Prof. Dr. Henrique Araújo Costa</a:t>
            </a:r>
            <a:endParaRPr lang="en-US" sz="1800" dirty="0"/>
          </a:p>
          <a:p>
            <a:endParaRPr lang="en-US" dirty="0"/>
          </a:p>
        </p:txBody>
      </p:sp>
    </p:spTree>
    <p:extLst>
      <p:ext uri="{BB962C8B-B14F-4D97-AF65-F5344CB8AC3E}">
        <p14:creationId xmlns:p14="http://schemas.microsoft.com/office/powerpoint/2010/main" val="1914222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6BFD80-DC3F-47EB-8F2A-BA88C61ED9C4}"/>
              </a:ext>
            </a:extLst>
          </p:cNvPr>
          <p:cNvSpPr>
            <a:spLocks noGrp="1"/>
          </p:cNvSpPr>
          <p:nvPr>
            <p:ph type="title"/>
          </p:nvPr>
        </p:nvSpPr>
        <p:spPr/>
        <p:txBody>
          <a:bodyPr/>
          <a:lstStyle/>
          <a:p>
            <a:r>
              <a:rPr lang="pt-BR" dirty="0"/>
              <a:t>Planejamento da escrita</a:t>
            </a:r>
            <a:endParaRPr lang="en-US" dirty="0"/>
          </a:p>
        </p:txBody>
      </p:sp>
      <p:sp>
        <p:nvSpPr>
          <p:cNvPr id="3" name="Espaço Reservado para Conteúdo 2">
            <a:extLst>
              <a:ext uri="{FF2B5EF4-FFF2-40B4-BE49-F238E27FC236}">
                <a16:creationId xmlns:a16="http://schemas.microsoft.com/office/drawing/2014/main" id="{01B26996-0743-485E-873E-FB61312BBE12}"/>
              </a:ext>
            </a:extLst>
          </p:cNvPr>
          <p:cNvSpPr>
            <a:spLocks noGrp="1"/>
          </p:cNvSpPr>
          <p:nvPr>
            <p:ph idx="1"/>
          </p:nvPr>
        </p:nvSpPr>
        <p:spPr/>
        <p:txBody>
          <a:bodyPr>
            <a:normAutofit lnSpcReduction="10000"/>
          </a:bodyPr>
          <a:lstStyle/>
          <a:p>
            <a:pPr lvl="1"/>
            <a:r>
              <a:rPr lang="pt-BR" sz="3200" dirty="0"/>
              <a:t>Quanto maior o trabalho, maior a necessidade de planejamento.</a:t>
            </a:r>
          </a:p>
          <a:p>
            <a:pPr lvl="1"/>
            <a:r>
              <a:rPr lang="en-US" sz="3200" dirty="0"/>
              <a:t>Se </a:t>
            </a:r>
            <a:r>
              <a:rPr lang="en-US" sz="3200" dirty="0" err="1"/>
              <a:t>você</a:t>
            </a:r>
            <a:r>
              <a:rPr lang="en-US" sz="3200" dirty="0"/>
              <a:t> </a:t>
            </a:r>
            <a:r>
              <a:rPr lang="en-US" sz="3200" dirty="0" err="1"/>
              <a:t>gastar</a:t>
            </a:r>
            <a:r>
              <a:rPr lang="en-US" sz="3200" dirty="0"/>
              <a:t> de10% a 20% do tempo </a:t>
            </a:r>
            <a:r>
              <a:rPr lang="en-US" sz="3200" dirty="0" err="1"/>
              <a:t>destinado</a:t>
            </a:r>
            <a:r>
              <a:rPr lang="en-US" sz="3200" dirty="0"/>
              <a:t> a um </a:t>
            </a:r>
            <a:r>
              <a:rPr lang="en-US" sz="3200" dirty="0" err="1"/>
              <a:t>trabalho</a:t>
            </a:r>
            <a:r>
              <a:rPr lang="en-US" sz="3200" dirty="0"/>
              <a:t> </a:t>
            </a:r>
            <a:r>
              <a:rPr lang="en-US" sz="3200" dirty="0" err="1"/>
              <a:t>ao</a:t>
            </a:r>
            <a:r>
              <a:rPr lang="en-US" sz="3200" dirty="0"/>
              <a:t> </a:t>
            </a:r>
            <a:r>
              <a:rPr lang="en-US" sz="3200" dirty="0" err="1"/>
              <a:t>seu</a:t>
            </a:r>
            <a:r>
              <a:rPr lang="en-US" sz="3200" dirty="0"/>
              <a:t> </a:t>
            </a:r>
            <a:r>
              <a:rPr lang="en-US" sz="3200" dirty="0" err="1"/>
              <a:t>planejamento</a:t>
            </a:r>
            <a:r>
              <a:rPr lang="en-US" sz="3200" dirty="0"/>
              <a:t>, </a:t>
            </a:r>
            <a:r>
              <a:rPr lang="en-US" sz="3200" dirty="0" err="1"/>
              <a:t>não</a:t>
            </a:r>
            <a:r>
              <a:rPr lang="en-US" sz="3200" dirty="0"/>
              <a:t> </a:t>
            </a:r>
            <a:r>
              <a:rPr lang="en-US" sz="3200" dirty="0" err="1"/>
              <a:t>vai</a:t>
            </a:r>
            <a:r>
              <a:rPr lang="en-US" sz="3200" dirty="0"/>
              <a:t> se </a:t>
            </a:r>
            <a:r>
              <a:rPr lang="en-US" sz="3200" dirty="0" err="1"/>
              <a:t>arrepender</a:t>
            </a:r>
            <a:r>
              <a:rPr lang="en-US" sz="3200" dirty="0"/>
              <a:t>, pois </a:t>
            </a:r>
            <a:r>
              <a:rPr lang="en-US" sz="3200" dirty="0" err="1"/>
              <a:t>haverá</a:t>
            </a:r>
            <a:r>
              <a:rPr lang="en-US" sz="3200" dirty="0"/>
              <a:t> </a:t>
            </a:r>
            <a:r>
              <a:rPr lang="en-US" sz="3200" dirty="0" err="1"/>
              <a:t>uma</a:t>
            </a:r>
            <a:r>
              <a:rPr lang="en-US" sz="3200" dirty="0"/>
              <a:t> </a:t>
            </a:r>
            <a:r>
              <a:rPr lang="en-US" sz="3200" dirty="0" err="1"/>
              <a:t>economia</a:t>
            </a:r>
            <a:r>
              <a:rPr lang="en-US" sz="3200" dirty="0"/>
              <a:t> de tempo.</a:t>
            </a:r>
          </a:p>
          <a:p>
            <a:pPr lvl="1"/>
            <a:r>
              <a:rPr lang="en-US" sz="3200" dirty="0" err="1"/>
              <a:t>Muito</a:t>
            </a:r>
            <a:r>
              <a:rPr lang="en-US" sz="3200" dirty="0"/>
              <a:t> tempo é </a:t>
            </a:r>
            <a:r>
              <a:rPr lang="en-US" sz="3200" dirty="0" err="1"/>
              <a:t>gasto</a:t>
            </a:r>
            <a:r>
              <a:rPr lang="en-US" sz="3200" dirty="0"/>
              <a:t> com </a:t>
            </a:r>
            <a:r>
              <a:rPr lang="en-US" sz="3200" dirty="0" err="1"/>
              <a:t>retrabalho</a:t>
            </a:r>
            <a:r>
              <a:rPr lang="en-US" sz="3200" dirty="0"/>
              <a:t> e o </a:t>
            </a:r>
            <a:r>
              <a:rPr lang="en-US" sz="3200" dirty="0" err="1"/>
              <a:t>planejamento</a:t>
            </a:r>
            <a:r>
              <a:rPr lang="en-US" sz="3200" dirty="0"/>
              <a:t> </a:t>
            </a:r>
            <a:r>
              <a:rPr lang="en-US" sz="3200" dirty="0" err="1"/>
              <a:t>minimiza</a:t>
            </a:r>
            <a:r>
              <a:rPr lang="en-US" sz="3200" dirty="0"/>
              <a:t> </a:t>
            </a:r>
            <a:r>
              <a:rPr lang="en-US" sz="3200" dirty="0" err="1"/>
              <a:t>esse</a:t>
            </a:r>
            <a:r>
              <a:rPr lang="en-US" sz="3200" dirty="0"/>
              <a:t> </a:t>
            </a:r>
            <a:r>
              <a:rPr lang="en-US" sz="3200" dirty="0" err="1"/>
              <a:t>problema</a:t>
            </a:r>
            <a:r>
              <a:rPr lang="en-US" sz="3200" dirty="0"/>
              <a:t>.</a:t>
            </a:r>
          </a:p>
          <a:p>
            <a:pPr lvl="1"/>
            <a:r>
              <a:rPr lang="en-US" sz="3200" dirty="0"/>
              <a:t>Para auxiliar no </a:t>
            </a:r>
            <a:r>
              <a:rPr lang="en-US" sz="3200" dirty="0" err="1"/>
              <a:t>planejamento</a:t>
            </a:r>
            <a:r>
              <a:rPr lang="en-US" sz="3200" dirty="0"/>
              <a:t>, </a:t>
            </a:r>
            <a:r>
              <a:rPr lang="en-US" sz="3200" dirty="0" err="1"/>
              <a:t>uma</a:t>
            </a:r>
            <a:r>
              <a:rPr lang="en-US" sz="3200" dirty="0"/>
              <a:t> ferramenta </a:t>
            </a:r>
            <a:r>
              <a:rPr lang="en-US" sz="3200" dirty="0" err="1"/>
              <a:t>interessante</a:t>
            </a:r>
            <a:r>
              <a:rPr lang="en-US" sz="3200" dirty="0"/>
              <a:t> é o </a:t>
            </a:r>
            <a:r>
              <a:rPr lang="en-US" sz="3200" dirty="0" err="1"/>
              <a:t>ChatGPT</a:t>
            </a:r>
            <a:r>
              <a:rPr lang="en-US" sz="3200" dirty="0"/>
              <a:t>.</a:t>
            </a:r>
          </a:p>
          <a:p>
            <a:pPr marL="128016" lvl="1" indent="0">
              <a:buNone/>
            </a:pPr>
            <a:endParaRPr lang="en-US" dirty="0"/>
          </a:p>
        </p:txBody>
      </p:sp>
    </p:spTree>
    <p:extLst>
      <p:ext uri="{BB962C8B-B14F-4D97-AF65-F5344CB8AC3E}">
        <p14:creationId xmlns:p14="http://schemas.microsoft.com/office/powerpoint/2010/main" val="603379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E3806C-982C-4E7B-A508-C0E8A039CBCC}"/>
              </a:ext>
            </a:extLst>
          </p:cNvPr>
          <p:cNvSpPr>
            <a:spLocks noGrp="1"/>
          </p:cNvSpPr>
          <p:nvPr>
            <p:ph type="title"/>
          </p:nvPr>
        </p:nvSpPr>
        <p:spPr/>
        <p:txBody>
          <a:bodyPr/>
          <a:lstStyle/>
          <a:p>
            <a:r>
              <a:rPr lang="pt-BR" dirty="0"/>
              <a:t>Ferramenta 1: </a:t>
            </a:r>
            <a:r>
              <a:rPr lang="pt-BR" dirty="0" err="1"/>
              <a:t>Chatgpt</a:t>
            </a:r>
            <a:endParaRPr lang="en-US" dirty="0"/>
          </a:p>
        </p:txBody>
      </p:sp>
      <p:sp>
        <p:nvSpPr>
          <p:cNvPr id="3" name="Espaço Reservado para Conteúdo 2">
            <a:extLst>
              <a:ext uri="{FF2B5EF4-FFF2-40B4-BE49-F238E27FC236}">
                <a16:creationId xmlns:a16="http://schemas.microsoft.com/office/drawing/2014/main" id="{427FA059-741A-43EA-AD52-21315D123BCC}"/>
              </a:ext>
            </a:extLst>
          </p:cNvPr>
          <p:cNvSpPr>
            <a:spLocks noGrp="1"/>
          </p:cNvSpPr>
          <p:nvPr>
            <p:ph idx="1"/>
          </p:nvPr>
        </p:nvSpPr>
        <p:spPr/>
        <p:txBody>
          <a:bodyPr>
            <a:normAutofit/>
          </a:bodyPr>
          <a:lstStyle/>
          <a:p>
            <a:pPr lvl="1"/>
            <a:r>
              <a:rPr lang="pt-BR" sz="2800" dirty="0"/>
              <a:t>Se você não tem ainda inscrição na </a:t>
            </a:r>
            <a:r>
              <a:rPr lang="pt-BR" sz="2800" dirty="0" err="1"/>
              <a:t>OpenIA</a:t>
            </a:r>
            <a:r>
              <a:rPr lang="pt-BR" sz="2800" dirty="0"/>
              <a:t>, faça uma na: </a:t>
            </a:r>
            <a:r>
              <a:rPr lang="pt-BR" sz="2800" dirty="0">
                <a:solidFill>
                  <a:schemeClr val="accent2"/>
                </a:solidFill>
                <a:hlinkClick r:id="rId2"/>
              </a:rPr>
              <a:t>https://openai.com/</a:t>
            </a:r>
            <a:endParaRPr lang="pt-BR" sz="2800" dirty="0">
              <a:solidFill>
                <a:schemeClr val="accent2"/>
              </a:solidFill>
            </a:endParaRPr>
          </a:p>
          <a:p>
            <a:pPr lvl="1"/>
            <a:r>
              <a:rPr lang="pt-BR" sz="2800" dirty="0"/>
              <a:t>Pergunte ao </a:t>
            </a:r>
            <a:r>
              <a:rPr lang="pt-BR" sz="2800" dirty="0" err="1"/>
              <a:t>chatgpt</a:t>
            </a:r>
            <a:r>
              <a:rPr lang="pt-BR" sz="2800" dirty="0"/>
              <a:t> quanto tempo deve dedicar ao planejamento de um trabalho científico e ele vai dar boas dicas</a:t>
            </a:r>
          </a:p>
          <a:p>
            <a:pPr lvl="1"/>
            <a:r>
              <a:rPr lang="pt-BR" sz="2800" dirty="0"/>
              <a:t>Use o </a:t>
            </a:r>
            <a:r>
              <a:rPr lang="pt-BR" sz="2800" dirty="0" err="1"/>
              <a:t>ChatGPT</a:t>
            </a:r>
            <a:r>
              <a:rPr lang="pt-BR" sz="2800" dirty="0"/>
              <a:t> para o que ele funciona bem: organizar o conhecimento comum, fazer resumos, sugerir estruturas</a:t>
            </a:r>
          </a:p>
          <a:p>
            <a:pPr lvl="1"/>
            <a:r>
              <a:rPr lang="pt-BR" sz="2800" dirty="0"/>
              <a:t>Esse é um ótimo instrumento de pesquisa, mas é inevitável que ele delire</a:t>
            </a:r>
            <a:endParaRPr lang="en-US" sz="2800" dirty="0"/>
          </a:p>
        </p:txBody>
      </p:sp>
    </p:spTree>
    <p:extLst>
      <p:ext uri="{BB962C8B-B14F-4D97-AF65-F5344CB8AC3E}">
        <p14:creationId xmlns:p14="http://schemas.microsoft.com/office/powerpoint/2010/main" val="2001092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92A88C-CA4A-4C2D-88FF-CB5EC05156DF}"/>
              </a:ext>
            </a:extLst>
          </p:cNvPr>
          <p:cNvSpPr>
            <a:spLocks noGrp="1"/>
          </p:cNvSpPr>
          <p:nvPr>
            <p:ph type="title"/>
          </p:nvPr>
        </p:nvSpPr>
        <p:spPr/>
        <p:txBody>
          <a:bodyPr/>
          <a:lstStyle/>
          <a:p>
            <a:r>
              <a:rPr lang="pt-BR" dirty="0"/>
              <a:t>Delírios do </a:t>
            </a:r>
            <a:r>
              <a:rPr lang="pt-BR" dirty="0" err="1"/>
              <a:t>Chatgpt</a:t>
            </a:r>
            <a:endParaRPr lang="en-US" dirty="0"/>
          </a:p>
        </p:txBody>
      </p:sp>
      <p:sp>
        <p:nvSpPr>
          <p:cNvPr id="3" name="Espaço Reservado para Conteúdo 2">
            <a:extLst>
              <a:ext uri="{FF2B5EF4-FFF2-40B4-BE49-F238E27FC236}">
                <a16:creationId xmlns:a16="http://schemas.microsoft.com/office/drawing/2014/main" id="{5BE8D6CD-2D31-4A03-85CF-B23C74A77041}"/>
              </a:ext>
            </a:extLst>
          </p:cNvPr>
          <p:cNvSpPr>
            <a:spLocks noGrp="1"/>
          </p:cNvSpPr>
          <p:nvPr>
            <p:ph idx="1"/>
          </p:nvPr>
        </p:nvSpPr>
        <p:spPr/>
        <p:txBody>
          <a:bodyPr>
            <a:normAutofit/>
          </a:bodyPr>
          <a:lstStyle/>
          <a:p>
            <a:pPr lvl="1"/>
            <a:r>
              <a:rPr lang="pt-BR" sz="2400" dirty="0"/>
              <a:t>O GPT é um gerador </a:t>
            </a:r>
            <a:r>
              <a:rPr lang="pt-BR" sz="2400" dirty="0" err="1"/>
              <a:t>pré-treinado</a:t>
            </a:r>
            <a:r>
              <a:rPr lang="pt-BR" sz="2400" dirty="0"/>
              <a:t>, ou seja, ele é um algoritmo treinado com uma base de dados (gigante) e a sua função específica é a de completar um texto (o seu </a:t>
            </a:r>
            <a:r>
              <a:rPr lang="pt-BR" sz="2400" i="1" dirty="0"/>
              <a:t>prompt</a:t>
            </a:r>
            <a:r>
              <a:rPr lang="pt-BR" sz="2400" dirty="0"/>
              <a:t>, ou seja, o texto que você insere) a partir das correlações mais próximas contidas em sua base</a:t>
            </a:r>
          </a:p>
          <a:p>
            <a:pPr lvl="1"/>
            <a:r>
              <a:rPr lang="pt-BR" sz="2400" dirty="0"/>
              <a:t>Como o </a:t>
            </a:r>
            <a:r>
              <a:rPr lang="pt-BR" sz="2400" dirty="0" err="1"/>
              <a:t>ChatGPT</a:t>
            </a:r>
            <a:r>
              <a:rPr lang="pt-BR" sz="2400" dirty="0"/>
              <a:t> não é algo parecido com uma consciência reflexiva</a:t>
            </a:r>
          </a:p>
          <a:p>
            <a:pPr lvl="1"/>
            <a:r>
              <a:rPr lang="pt-BR" sz="2400" dirty="0"/>
              <a:t>Suas respostas não são suficientemente confiáveis, pois o seu compromisso fundamental é com a coerência</a:t>
            </a:r>
          </a:p>
          <a:p>
            <a:pPr lvl="1"/>
            <a:r>
              <a:rPr lang="pt-BR" sz="2400" dirty="0"/>
              <a:t>Esse programa deve ser entendido somente como um instrumento de pesquisa</a:t>
            </a:r>
          </a:p>
          <a:p>
            <a:pPr lvl="1"/>
            <a:r>
              <a:rPr lang="pt-BR" sz="2400" dirty="0"/>
              <a:t>Sempre tome as respostas como sugestões, que você precisa validar por outros meios</a:t>
            </a:r>
          </a:p>
        </p:txBody>
      </p:sp>
    </p:spTree>
    <p:extLst>
      <p:ext uri="{BB962C8B-B14F-4D97-AF65-F5344CB8AC3E}">
        <p14:creationId xmlns:p14="http://schemas.microsoft.com/office/powerpoint/2010/main" val="333025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E4BFCC-C090-401B-B42B-560253BDFF73}"/>
              </a:ext>
            </a:extLst>
          </p:cNvPr>
          <p:cNvSpPr>
            <a:spLocks noGrp="1"/>
          </p:cNvSpPr>
          <p:nvPr>
            <p:ph type="title"/>
          </p:nvPr>
        </p:nvSpPr>
        <p:spPr/>
        <p:txBody>
          <a:bodyPr/>
          <a:lstStyle/>
          <a:p>
            <a:r>
              <a:rPr lang="pt-BR" dirty="0" err="1"/>
              <a:t>Chatgpt</a:t>
            </a:r>
            <a:r>
              <a:rPr lang="pt-BR" dirty="0"/>
              <a:t> por </a:t>
            </a:r>
            <a:r>
              <a:rPr lang="pt-BR" dirty="0" err="1"/>
              <a:t>Chatgpt</a:t>
            </a:r>
            <a:endParaRPr lang="en-US" dirty="0"/>
          </a:p>
        </p:txBody>
      </p:sp>
      <p:sp>
        <p:nvSpPr>
          <p:cNvPr id="3" name="Espaço Reservado para Conteúdo 2">
            <a:extLst>
              <a:ext uri="{FF2B5EF4-FFF2-40B4-BE49-F238E27FC236}">
                <a16:creationId xmlns:a16="http://schemas.microsoft.com/office/drawing/2014/main" id="{79E8C6F1-3AD3-4229-A078-2965FCFBB719}"/>
              </a:ext>
            </a:extLst>
          </p:cNvPr>
          <p:cNvSpPr>
            <a:spLocks noGrp="1"/>
          </p:cNvSpPr>
          <p:nvPr>
            <p:ph idx="1"/>
          </p:nvPr>
        </p:nvSpPr>
        <p:spPr/>
        <p:txBody>
          <a:bodyPr>
            <a:normAutofit lnSpcReduction="10000"/>
          </a:bodyPr>
          <a:lstStyle/>
          <a:p>
            <a:r>
              <a:rPr lang="pt-BR" sz="3200" b="0" i="0" dirty="0">
                <a:solidFill>
                  <a:srgbClr val="374151"/>
                </a:solidFill>
                <a:effectLst/>
                <a:latin typeface="Söhne"/>
              </a:rPr>
              <a:t>“É importante notar que, embora o GPT-3.5 seja extremamente avançado e capaz de realizar muitas tarefas de maneira impressionante, ele não possui compreensão real ou consciência. Ele opera com base em padrões estatísticos e contextos aprendidos durante o treinamento, sem uma compreensão verdadeira do mundo como os humanos têm. Portanto, embora seja uma ferramenta poderosa, também tem limitações que os usuários devem estar cientes.”</a:t>
            </a:r>
            <a:endParaRPr lang="en-US" sz="3200" dirty="0"/>
          </a:p>
        </p:txBody>
      </p:sp>
    </p:spTree>
    <p:extLst>
      <p:ext uri="{BB962C8B-B14F-4D97-AF65-F5344CB8AC3E}">
        <p14:creationId xmlns:p14="http://schemas.microsoft.com/office/powerpoint/2010/main" val="2698136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17B5AA-473E-4156-B8B6-099ECE338CE1}"/>
              </a:ext>
            </a:extLst>
          </p:cNvPr>
          <p:cNvSpPr>
            <a:spLocks noGrp="1"/>
          </p:cNvSpPr>
          <p:nvPr>
            <p:ph type="title"/>
          </p:nvPr>
        </p:nvSpPr>
        <p:spPr/>
        <p:txBody>
          <a:bodyPr/>
          <a:lstStyle/>
          <a:p>
            <a:r>
              <a:rPr lang="pt-BR" dirty="0"/>
              <a:t>O desafio atual</a:t>
            </a:r>
            <a:endParaRPr lang="en-US" dirty="0"/>
          </a:p>
        </p:txBody>
      </p:sp>
      <p:sp>
        <p:nvSpPr>
          <p:cNvPr id="3" name="Espaço Reservado para Conteúdo 2">
            <a:extLst>
              <a:ext uri="{FF2B5EF4-FFF2-40B4-BE49-F238E27FC236}">
                <a16:creationId xmlns:a16="http://schemas.microsoft.com/office/drawing/2014/main" id="{78A96920-2EA4-4CAC-9C65-E80325010888}"/>
              </a:ext>
            </a:extLst>
          </p:cNvPr>
          <p:cNvSpPr>
            <a:spLocks noGrp="1"/>
          </p:cNvSpPr>
          <p:nvPr>
            <p:ph idx="1"/>
          </p:nvPr>
        </p:nvSpPr>
        <p:spPr/>
        <p:txBody>
          <a:bodyPr>
            <a:normAutofit/>
          </a:bodyPr>
          <a:lstStyle/>
          <a:p>
            <a:pPr lvl="1"/>
            <a:r>
              <a:rPr lang="pt-BR" sz="2800" dirty="0"/>
              <a:t>Em 1975, uma memória humana bem treinada era a melhor ferramenta para acessar rapidamente os conteúdos das leis e dos precedentes</a:t>
            </a:r>
          </a:p>
          <a:p>
            <a:pPr lvl="1"/>
            <a:r>
              <a:rPr lang="pt-BR" sz="2800" dirty="0"/>
              <a:t>Em 2000, a pesquisa informatizada já tinha relativizado a importância da memória e os juristas passaram a ter uma alta capacidade de utilizar as ferramentas de busca: eles precisavam ser bons intérpretes</a:t>
            </a:r>
          </a:p>
          <a:p>
            <a:pPr lvl="1"/>
            <a:r>
              <a:rPr lang="pt-BR" sz="2800" dirty="0"/>
              <a:t>O desafio atual é diferente das outras gerações: </a:t>
            </a:r>
            <a:r>
              <a:rPr lang="pt-BR" sz="2800" b="1" dirty="0"/>
              <a:t>capacitar-se para oferecer respostas melhores que o </a:t>
            </a:r>
            <a:r>
              <a:rPr lang="pt-BR" sz="2800" b="1" dirty="0" err="1"/>
              <a:t>ChatGPT</a:t>
            </a:r>
            <a:endParaRPr lang="pt-BR" sz="2800" b="1" dirty="0"/>
          </a:p>
        </p:txBody>
      </p:sp>
    </p:spTree>
    <p:extLst>
      <p:ext uri="{BB962C8B-B14F-4D97-AF65-F5344CB8AC3E}">
        <p14:creationId xmlns:p14="http://schemas.microsoft.com/office/powerpoint/2010/main" val="3886544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80AF0D-C181-4436-A68A-B4ECFE117101}"/>
              </a:ext>
            </a:extLst>
          </p:cNvPr>
          <p:cNvSpPr>
            <a:spLocks noGrp="1"/>
          </p:cNvSpPr>
          <p:nvPr>
            <p:ph type="title"/>
          </p:nvPr>
        </p:nvSpPr>
        <p:spPr/>
        <p:txBody>
          <a:bodyPr/>
          <a:lstStyle/>
          <a:p>
            <a:r>
              <a:rPr lang="pt-BR" dirty="0"/>
              <a:t>Ferramenta 2: </a:t>
            </a:r>
            <a:r>
              <a:rPr lang="pt-BR" dirty="0" err="1"/>
              <a:t>learnitive</a:t>
            </a:r>
            <a:endParaRPr lang="pt-BR" dirty="0"/>
          </a:p>
        </p:txBody>
      </p:sp>
      <p:sp>
        <p:nvSpPr>
          <p:cNvPr id="3" name="Espaço Reservado para Conteúdo 2">
            <a:extLst>
              <a:ext uri="{FF2B5EF4-FFF2-40B4-BE49-F238E27FC236}">
                <a16:creationId xmlns:a16="http://schemas.microsoft.com/office/drawing/2014/main" id="{FE9F7A97-04C0-4D2E-91B2-74774B1EC329}"/>
              </a:ext>
            </a:extLst>
          </p:cNvPr>
          <p:cNvSpPr>
            <a:spLocks noGrp="1"/>
          </p:cNvSpPr>
          <p:nvPr>
            <p:ph idx="1"/>
          </p:nvPr>
        </p:nvSpPr>
        <p:spPr/>
        <p:txBody>
          <a:bodyPr>
            <a:normAutofit/>
          </a:bodyPr>
          <a:lstStyle/>
          <a:p>
            <a:pPr lvl="1"/>
            <a:r>
              <a:rPr lang="pt-BR" sz="2400" dirty="0"/>
              <a:t>Existem algumas ferramentas que apresentam promessas de escrita autônoma de textos longos (artigos, dissertações, teses).</a:t>
            </a:r>
          </a:p>
          <a:p>
            <a:pPr lvl="1"/>
            <a:r>
              <a:rPr lang="pt-BR" sz="2400" dirty="0"/>
              <a:t>Eles não podem normalmente anunciar dessa forma, mas terminam apresentando soluções que poderiam substituir o mercado de venda de trabalhos prontos.</a:t>
            </a:r>
          </a:p>
          <a:p>
            <a:pPr lvl="1"/>
            <a:r>
              <a:rPr lang="pt-BR" sz="2400" dirty="0"/>
              <a:t>Uma das ferramentas mais modernas é o </a:t>
            </a:r>
            <a:r>
              <a:rPr lang="pt-BR" sz="2400" dirty="0" err="1"/>
              <a:t>Learnitive</a:t>
            </a:r>
            <a:r>
              <a:rPr lang="pt-BR" sz="2400" dirty="0"/>
              <a:t> (</a:t>
            </a:r>
            <a:r>
              <a:rPr lang="pt-BR" sz="2400" dirty="0">
                <a:hlinkClick r:id="rId2"/>
              </a:rPr>
              <a:t>https://www.learnitive.com/ai-</a:t>
            </a:r>
            <a:r>
              <a:rPr lang="pt-BR" sz="2400" dirty="0" err="1">
                <a:hlinkClick r:id="rId2"/>
              </a:rPr>
              <a:t>writer</a:t>
            </a:r>
            <a:r>
              <a:rPr lang="pt-BR" sz="2400" dirty="0"/>
              <a:t>).</a:t>
            </a:r>
          </a:p>
          <a:p>
            <a:pPr lvl="1"/>
            <a:r>
              <a:rPr lang="pt-BR" sz="2400" dirty="0"/>
              <a:t>Experimente começar um texto no </a:t>
            </a:r>
            <a:r>
              <a:rPr lang="pt-BR" sz="2400" dirty="0" err="1"/>
              <a:t>learnitive</a:t>
            </a:r>
            <a:r>
              <a:rPr lang="pt-BR" sz="2400" dirty="0"/>
              <a:t> a partir das primeiras frases deste slide.</a:t>
            </a:r>
          </a:p>
          <a:p>
            <a:pPr lvl="1"/>
            <a:r>
              <a:rPr lang="pt-BR" sz="2400" dirty="0"/>
              <a:t>Há várias outras ferramentas que oferecem funcionalidades similares.</a:t>
            </a:r>
          </a:p>
          <a:p>
            <a:pPr lvl="1"/>
            <a:endParaRPr lang="pt-BR" dirty="0"/>
          </a:p>
        </p:txBody>
      </p:sp>
    </p:spTree>
    <p:extLst>
      <p:ext uri="{BB962C8B-B14F-4D97-AF65-F5344CB8AC3E}">
        <p14:creationId xmlns:p14="http://schemas.microsoft.com/office/powerpoint/2010/main" val="18828317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1D6A82-F2C9-4267-836D-2883AF37D316}"/>
              </a:ext>
            </a:extLst>
          </p:cNvPr>
          <p:cNvSpPr>
            <a:spLocks noGrp="1"/>
          </p:cNvSpPr>
          <p:nvPr>
            <p:ph type="title"/>
          </p:nvPr>
        </p:nvSpPr>
        <p:spPr/>
        <p:txBody>
          <a:bodyPr/>
          <a:lstStyle/>
          <a:p>
            <a:r>
              <a:rPr lang="pt-BR" dirty="0"/>
              <a:t>Texto produzido pelo </a:t>
            </a:r>
            <a:r>
              <a:rPr lang="pt-BR" dirty="0" err="1"/>
              <a:t>Learnitive</a:t>
            </a:r>
            <a:endParaRPr lang="pt-BR" dirty="0"/>
          </a:p>
        </p:txBody>
      </p:sp>
      <p:sp>
        <p:nvSpPr>
          <p:cNvPr id="3" name="Espaço Reservado para Conteúdo 2">
            <a:extLst>
              <a:ext uri="{FF2B5EF4-FFF2-40B4-BE49-F238E27FC236}">
                <a16:creationId xmlns:a16="http://schemas.microsoft.com/office/drawing/2014/main" id="{2FE3B1DC-D734-49F4-AF7A-A40A6EC2B38F}"/>
              </a:ext>
            </a:extLst>
          </p:cNvPr>
          <p:cNvSpPr>
            <a:spLocks noGrp="1"/>
          </p:cNvSpPr>
          <p:nvPr>
            <p:ph idx="1"/>
          </p:nvPr>
        </p:nvSpPr>
        <p:spPr/>
        <p:txBody>
          <a:bodyPr>
            <a:normAutofit fontScale="62500" lnSpcReduction="20000"/>
          </a:bodyPr>
          <a:lstStyle/>
          <a:p>
            <a:r>
              <a:rPr lang="pt-BR" dirty="0"/>
              <a:t>Atualmente, existem diversas ferramentas e softwares disponíveis no mercado que prometem uma escrita autônoma de textos longos, como artigos, dissertações e teses. Embora muitas dessas ferramentas não possam anunciar abertamente que substituem o mercado de venda de trabalhos prontos, é inegável que elas apresentam soluções que poderiam transformar esse mercado. Essas ferramentas utilizam algoritmos complexos que analisam dados e informações para gerar textos de forma automatizada. Alguns exemplos incluem o GPT-3, desenvolvido pela </a:t>
            </a:r>
            <a:r>
              <a:rPr lang="pt-BR" dirty="0" err="1"/>
              <a:t>OpenAI</a:t>
            </a:r>
            <a:r>
              <a:rPr lang="pt-BR" dirty="0"/>
              <a:t>, e o Jarvis, da Facebook. Esses softwares são capazes de escrever textos com qualidade e coerência, utilizando técnicas de inteligência artificial. Embora a ideia de uma escrita autônoma possa parecer assustadora para alguns, é importante ressaltar que essas ferramentas não substituem completamente a criatividade e a habilidade humana. As tecnologias de inteligência artificial têm se desenvolvido cada vez mais nos últimos anos, e uma das áreas em que mais se tem avançado é na geração de textos automáticos. Essas tecnologias, por meio de algoritmos sofisticados, são capazes de produzir textos completos, coesos e coerentes, sem a intervenção humana. A geração de textos automáticos tem diversas aplicações práticas, desde a produção de relatórios e artigos científicos, até a criação de conteúdo para blogs e redes sociais. Além disso, essas tecnologias também podem ser utilizadas na tradução automática de textos, o que facilita muito a comunicação entre pessoas de diferentes partes do mundo. No entanto, ainda há muitos desafios a serem superados na área de geração de textos automáticos. Um dos principais desafios enfrentados pelos produtores de conteúdo atualmente é a capacidade de produzir textos que realmente sejam relevantes e interessantes para os leitores. Com a evolução das tecnologias de inteligência artificial, muitas vezes as máquinas são capazes de produzir textos que são corretos do ponto de vista gramatical, mas que não conseguem atender às expectativas dos usuários. Isso ocorre porque produzir um conteúdo de qualidade não é apenas uma questão de seguir regras gramaticais e </a:t>
            </a:r>
            <a:r>
              <a:rPr lang="pt-BR" dirty="0" err="1"/>
              <a:t>ortográficas.Para</a:t>
            </a:r>
            <a:r>
              <a:rPr lang="pt-BR" dirty="0"/>
              <a:t> que um texto seja realmente efetivo, é fundamental que se tenha em mente quem é o público-alvo que se deseja alcançar. Identificar suas necessidades, desejos e anseios é um primeiro passo crucial para conseguir criar um conteúdo que realmente os envolva e faça com que se sintam parte daquilo que está sendo comunicado. No entanto, é importante salientar que, nos dias de hoje, os leitores estão cada vez mais exigentes e informados. Com a facilidade de acesso à internet e a uma infinidade de conteúdos disponíveis, eles não se contentam mais com textos genéricos e pouco inspiradores. O público atual busca por conteúdos que os ajudem a resolver problemas, a aprimorar suas habilidades, a se divertir e a se conectar com outras pessoas. Sendo assim, é necessário que o escritor saiba elaborar um texto que vá além de simplesmente informar. É preciso que o conteúdo seja capaz de gerar uma conexão emocional com o leitor, fazendo com que ele se sinta compreendido e representado.</a:t>
            </a:r>
          </a:p>
        </p:txBody>
      </p:sp>
    </p:spTree>
    <p:extLst>
      <p:ext uri="{BB962C8B-B14F-4D97-AF65-F5344CB8AC3E}">
        <p14:creationId xmlns:p14="http://schemas.microsoft.com/office/powerpoint/2010/main" val="5589915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19D015-1A50-45CD-9519-132EE77E2370}"/>
              </a:ext>
            </a:extLst>
          </p:cNvPr>
          <p:cNvSpPr>
            <a:spLocks noGrp="1"/>
          </p:cNvSpPr>
          <p:nvPr>
            <p:ph type="title"/>
          </p:nvPr>
        </p:nvSpPr>
        <p:spPr/>
        <p:txBody>
          <a:bodyPr/>
          <a:lstStyle/>
          <a:p>
            <a:r>
              <a:rPr lang="pt-BR" dirty="0"/>
              <a:t>Usando o </a:t>
            </a:r>
            <a:r>
              <a:rPr lang="pt-BR" dirty="0" err="1"/>
              <a:t>Chatgpt</a:t>
            </a:r>
            <a:endParaRPr lang="en-US" dirty="0"/>
          </a:p>
        </p:txBody>
      </p:sp>
      <p:sp>
        <p:nvSpPr>
          <p:cNvPr id="3" name="Espaço Reservado para Conteúdo 2">
            <a:extLst>
              <a:ext uri="{FF2B5EF4-FFF2-40B4-BE49-F238E27FC236}">
                <a16:creationId xmlns:a16="http://schemas.microsoft.com/office/drawing/2014/main" id="{312660BF-457E-4760-A341-1FAAB0492CAD}"/>
              </a:ext>
            </a:extLst>
          </p:cNvPr>
          <p:cNvSpPr>
            <a:spLocks noGrp="1"/>
          </p:cNvSpPr>
          <p:nvPr>
            <p:ph idx="1"/>
          </p:nvPr>
        </p:nvSpPr>
        <p:spPr/>
        <p:txBody>
          <a:bodyPr>
            <a:normAutofit/>
          </a:bodyPr>
          <a:lstStyle/>
          <a:p>
            <a:r>
              <a:rPr lang="pt-BR" sz="4000" dirty="0"/>
              <a:t>Pergunte ao </a:t>
            </a:r>
            <a:r>
              <a:rPr lang="pt-BR" sz="4000" dirty="0" err="1"/>
              <a:t>ChatGPT</a:t>
            </a:r>
            <a:r>
              <a:rPr lang="pt-BR" sz="4000" dirty="0"/>
              <a:t> quais são os principais softwares para escrita acadêmica</a:t>
            </a:r>
            <a:endParaRPr lang="en-US" sz="4000" dirty="0"/>
          </a:p>
        </p:txBody>
      </p:sp>
    </p:spTree>
    <p:extLst>
      <p:ext uri="{BB962C8B-B14F-4D97-AF65-F5344CB8AC3E}">
        <p14:creationId xmlns:p14="http://schemas.microsoft.com/office/powerpoint/2010/main" val="3496473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599A60-0919-41B2-B503-C9D24CE49DAC}"/>
              </a:ext>
            </a:extLst>
          </p:cNvPr>
          <p:cNvSpPr>
            <a:spLocks noGrp="1"/>
          </p:cNvSpPr>
          <p:nvPr>
            <p:ph type="title"/>
          </p:nvPr>
        </p:nvSpPr>
        <p:spPr/>
        <p:txBody>
          <a:bodyPr/>
          <a:lstStyle/>
          <a:p>
            <a:r>
              <a:rPr lang="pt-BR" dirty="0"/>
              <a:t>Ferramenta 3: Microsoft word</a:t>
            </a:r>
            <a:endParaRPr lang="en-US" dirty="0"/>
          </a:p>
        </p:txBody>
      </p:sp>
      <p:sp>
        <p:nvSpPr>
          <p:cNvPr id="3" name="Espaço Reservado para Conteúdo 2">
            <a:extLst>
              <a:ext uri="{FF2B5EF4-FFF2-40B4-BE49-F238E27FC236}">
                <a16:creationId xmlns:a16="http://schemas.microsoft.com/office/drawing/2014/main" id="{F11D5CBD-5B4A-46C9-BE91-7FC307E8B69C}"/>
              </a:ext>
            </a:extLst>
          </p:cNvPr>
          <p:cNvSpPr>
            <a:spLocks noGrp="1"/>
          </p:cNvSpPr>
          <p:nvPr>
            <p:ph idx="1"/>
          </p:nvPr>
        </p:nvSpPr>
        <p:spPr/>
        <p:txBody>
          <a:bodyPr>
            <a:normAutofit/>
          </a:bodyPr>
          <a:lstStyle/>
          <a:p>
            <a:pPr lvl="1"/>
            <a:r>
              <a:rPr lang="pt-BR" sz="2400" dirty="0"/>
              <a:t>O Word se tornou o processador de texto mais usado.</a:t>
            </a:r>
          </a:p>
          <a:p>
            <a:pPr lvl="1"/>
            <a:r>
              <a:rPr lang="pt-BR" sz="2400" dirty="0"/>
              <a:t>Ser pago é uma grande desvantagem.</a:t>
            </a:r>
          </a:p>
          <a:p>
            <a:pPr lvl="1"/>
            <a:r>
              <a:rPr lang="pt-BR" sz="2400" dirty="0"/>
              <a:t>Uma parte muito grande dos softwares utilizados, especialmente por particulares, é pirata. Qualquer consulta ao </a:t>
            </a:r>
            <a:r>
              <a:rPr lang="pt-BR" sz="2400" dirty="0" err="1"/>
              <a:t>youtube</a:t>
            </a:r>
            <a:r>
              <a:rPr lang="pt-BR" sz="2400" dirty="0"/>
              <a:t> mostrará uma série de estratégias para baixar e instalar gratuitamente o MS Office (do qual o Word faz parte).</a:t>
            </a:r>
          </a:p>
          <a:p>
            <a:pPr lvl="1"/>
            <a:r>
              <a:rPr lang="pt-BR" sz="2400" dirty="0"/>
              <a:t>A UnB </a:t>
            </a:r>
            <a:r>
              <a:rPr lang="pt-BR" sz="2400" dirty="0">
                <a:hlinkClick r:id="rId2"/>
              </a:rPr>
              <a:t>firmou acordo de cooperação </a:t>
            </a:r>
            <a:r>
              <a:rPr lang="pt-BR" sz="2400" dirty="0"/>
              <a:t>com a Microsoft, para fornecer gratuitamente o Office 365 para toda a comunidade universitária.</a:t>
            </a:r>
          </a:p>
          <a:p>
            <a:pPr lvl="1"/>
            <a:r>
              <a:rPr lang="pt-BR" sz="2400" dirty="0"/>
              <a:t>As versões online dos programas do Office não são tão completes como as versões desktop (não incluídas nesse pacote), mas elas são suficientes para a maioria das aplicações feitas pelos estudantes.</a:t>
            </a:r>
          </a:p>
        </p:txBody>
      </p:sp>
    </p:spTree>
    <p:extLst>
      <p:ext uri="{BB962C8B-B14F-4D97-AF65-F5344CB8AC3E}">
        <p14:creationId xmlns:p14="http://schemas.microsoft.com/office/powerpoint/2010/main" val="20192995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7C280C-5465-4270-B299-6AA2908896C8}"/>
              </a:ext>
            </a:extLst>
          </p:cNvPr>
          <p:cNvSpPr>
            <a:spLocks noGrp="1"/>
          </p:cNvSpPr>
          <p:nvPr>
            <p:ph type="title"/>
          </p:nvPr>
        </p:nvSpPr>
        <p:spPr/>
        <p:txBody>
          <a:bodyPr/>
          <a:lstStyle/>
          <a:p>
            <a:r>
              <a:rPr lang="pt-BR" dirty="0"/>
              <a:t>WYSIWYG - </a:t>
            </a:r>
            <a:r>
              <a:rPr lang="pt-BR" dirty="0" err="1"/>
              <a:t>What</a:t>
            </a:r>
            <a:r>
              <a:rPr lang="pt-BR" dirty="0"/>
              <a:t> </a:t>
            </a:r>
            <a:r>
              <a:rPr lang="pt-BR" dirty="0" err="1"/>
              <a:t>You</a:t>
            </a:r>
            <a:r>
              <a:rPr lang="pt-BR" dirty="0"/>
              <a:t> </a:t>
            </a:r>
            <a:r>
              <a:rPr lang="pt-BR" dirty="0" err="1"/>
              <a:t>See</a:t>
            </a:r>
            <a:r>
              <a:rPr lang="pt-BR" dirty="0"/>
              <a:t> </a:t>
            </a:r>
            <a:r>
              <a:rPr lang="pt-BR" dirty="0" err="1"/>
              <a:t>Is</a:t>
            </a:r>
            <a:r>
              <a:rPr lang="pt-BR" dirty="0"/>
              <a:t> </a:t>
            </a:r>
            <a:r>
              <a:rPr lang="pt-BR" dirty="0" err="1"/>
              <a:t>What</a:t>
            </a:r>
            <a:r>
              <a:rPr lang="pt-BR" dirty="0"/>
              <a:t> </a:t>
            </a:r>
            <a:r>
              <a:rPr lang="pt-BR" dirty="0" err="1"/>
              <a:t>You</a:t>
            </a:r>
            <a:r>
              <a:rPr lang="pt-BR" dirty="0"/>
              <a:t> </a:t>
            </a:r>
            <a:r>
              <a:rPr lang="pt-BR" dirty="0" err="1"/>
              <a:t>Get</a:t>
            </a:r>
            <a:endParaRPr lang="en-US" dirty="0"/>
          </a:p>
        </p:txBody>
      </p:sp>
      <p:sp>
        <p:nvSpPr>
          <p:cNvPr id="3" name="Espaço Reservado para Conteúdo 2">
            <a:extLst>
              <a:ext uri="{FF2B5EF4-FFF2-40B4-BE49-F238E27FC236}">
                <a16:creationId xmlns:a16="http://schemas.microsoft.com/office/drawing/2014/main" id="{91B58B55-7824-4FDC-9AB6-93B64CD9F548}"/>
              </a:ext>
            </a:extLst>
          </p:cNvPr>
          <p:cNvSpPr>
            <a:spLocks noGrp="1"/>
          </p:cNvSpPr>
          <p:nvPr>
            <p:ph idx="1"/>
          </p:nvPr>
        </p:nvSpPr>
        <p:spPr/>
        <p:txBody>
          <a:bodyPr>
            <a:normAutofit lnSpcReduction="10000"/>
          </a:bodyPr>
          <a:lstStyle/>
          <a:p>
            <a:pPr lvl="1"/>
            <a:r>
              <a:rPr lang="pt-BR" sz="2400" dirty="0"/>
              <a:t>A principal marca do Word é que ele adota a estratégia WYSIWYG: o texto que você vê na tela enquanto escrever é (ou deveria ser) idêntico ao que resultará de sua impressão</a:t>
            </a:r>
          </a:p>
          <a:p>
            <a:pPr lvl="1"/>
            <a:r>
              <a:rPr lang="pt-BR" sz="2400" dirty="0"/>
              <a:t>As marcas de formatação são ocultas</a:t>
            </a:r>
          </a:p>
          <a:p>
            <a:pPr lvl="1"/>
            <a:r>
              <a:rPr lang="pt-BR" sz="2400" dirty="0"/>
              <a:t>Esse tipo de editor respeita uma regra implícita: você precisa trabalhar nos limites de uma folha de papel (real ou virtual), cujo tamanho você define no próprio documento</a:t>
            </a:r>
          </a:p>
          <a:p>
            <a:pPr lvl="1"/>
            <a:r>
              <a:rPr lang="pt-BR" sz="2400" dirty="0"/>
              <a:t>Essa é uma estratégia especialmente útil para a produção de documentos impressos</a:t>
            </a:r>
          </a:p>
          <a:p>
            <a:pPr lvl="1"/>
            <a:r>
              <a:rPr lang="pt-BR" sz="2400" dirty="0"/>
              <a:t>Para textos da internet, que precisam aparecer bem em diversos formatos, esse tipo de abordagem não é adequada (pensem em cada vez que tenta abrir um </a:t>
            </a:r>
            <a:r>
              <a:rPr lang="pt-BR" sz="2400" dirty="0" err="1"/>
              <a:t>pdf</a:t>
            </a:r>
            <a:r>
              <a:rPr lang="pt-BR" sz="2400" dirty="0"/>
              <a:t> no celular ou no </a:t>
            </a:r>
            <a:r>
              <a:rPr lang="pt-BR" sz="2400" dirty="0" err="1"/>
              <a:t>kindle</a:t>
            </a:r>
            <a:r>
              <a:rPr lang="pt-BR" sz="2400" dirty="0"/>
              <a:t>)</a:t>
            </a:r>
          </a:p>
        </p:txBody>
      </p:sp>
    </p:spTree>
    <p:extLst>
      <p:ext uri="{BB962C8B-B14F-4D97-AF65-F5344CB8AC3E}">
        <p14:creationId xmlns:p14="http://schemas.microsoft.com/office/powerpoint/2010/main" val="3456350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154064-FB6A-4FA2-9737-A47E8D1F13CB}"/>
              </a:ext>
            </a:extLst>
          </p:cNvPr>
          <p:cNvSpPr>
            <a:spLocks noGrp="1"/>
          </p:cNvSpPr>
          <p:nvPr>
            <p:ph type="title"/>
          </p:nvPr>
        </p:nvSpPr>
        <p:spPr/>
        <p:txBody>
          <a:bodyPr/>
          <a:lstStyle/>
          <a:p>
            <a:r>
              <a:rPr lang="en-US" dirty="0"/>
              <a:t>30 ferramentas para </a:t>
            </a:r>
            <a:r>
              <a:rPr lang="en-US" dirty="0" err="1"/>
              <a:t>uso</a:t>
            </a:r>
            <a:r>
              <a:rPr lang="en-US" dirty="0"/>
              <a:t> </a:t>
            </a:r>
            <a:r>
              <a:rPr lang="en-US" dirty="0" err="1"/>
              <a:t>acadêmico</a:t>
            </a:r>
            <a:endParaRPr lang="en-US" dirty="0"/>
          </a:p>
        </p:txBody>
      </p:sp>
      <p:sp>
        <p:nvSpPr>
          <p:cNvPr id="3" name="Espaço Reservado para Conteúdo 2">
            <a:extLst>
              <a:ext uri="{FF2B5EF4-FFF2-40B4-BE49-F238E27FC236}">
                <a16:creationId xmlns:a16="http://schemas.microsoft.com/office/drawing/2014/main" id="{8FC34D37-8A17-46B4-A950-5A62560F0155}"/>
              </a:ext>
            </a:extLst>
          </p:cNvPr>
          <p:cNvSpPr>
            <a:spLocks noGrp="1"/>
          </p:cNvSpPr>
          <p:nvPr>
            <p:ph idx="1"/>
          </p:nvPr>
        </p:nvSpPr>
        <p:spPr>
          <a:xfrm>
            <a:off x="1024128" y="2285999"/>
            <a:ext cx="9720073" cy="3883232"/>
          </a:xfrm>
        </p:spPr>
        <p:txBody>
          <a:bodyPr numCol="3">
            <a:normAutofit fontScale="55000" lnSpcReduction="20000"/>
          </a:bodyPr>
          <a:lstStyle/>
          <a:p>
            <a:pPr marL="457200" indent="-457200">
              <a:buFont typeface="+mj-lt"/>
              <a:buAutoNum type="arabicPeriod"/>
            </a:pPr>
            <a:r>
              <a:rPr lang="pt-BR" sz="3600" dirty="0" err="1"/>
              <a:t>ChatGPT</a:t>
            </a:r>
            <a:endParaRPr lang="pt-BR" sz="3600" dirty="0"/>
          </a:p>
          <a:p>
            <a:pPr marL="457200" indent="-457200">
              <a:buFont typeface="+mj-lt"/>
              <a:buAutoNum type="arabicPeriod"/>
            </a:pPr>
            <a:r>
              <a:rPr lang="pt-BR" sz="3600" dirty="0" err="1"/>
              <a:t>Learnitive</a:t>
            </a:r>
            <a:endParaRPr lang="pt-BR" sz="3600" dirty="0"/>
          </a:p>
          <a:p>
            <a:pPr marL="457200" indent="-457200">
              <a:buFont typeface="+mj-lt"/>
              <a:buAutoNum type="arabicPeriod"/>
            </a:pPr>
            <a:r>
              <a:rPr lang="pt-BR" sz="3600" dirty="0"/>
              <a:t>Microsoft Word</a:t>
            </a:r>
          </a:p>
          <a:p>
            <a:pPr marL="457200" indent="-457200">
              <a:buFont typeface="+mj-lt"/>
              <a:buAutoNum type="arabicPeriod"/>
            </a:pPr>
            <a:r>
              <a:rPr lang="pt-BR" sz="3600" dirty="0" err="1"/>
              <a:t>Zotero</a:t>
            </a:r>
            <a:endParaRPr lang="pt-BR" sz="3600" dirty="0"/>
          </a:p>
          <a:p>
            <a:pPr marL="457200" indent="-457200">
              <a:buFont typeface="+mj-lt"/>
              <a:buAutoNum type="arabicPeriod"/>
            </a:pPr>
            <a:r>
              <a:rPr lang="pt-BR" sz="3600" dirty="0" err="1"/>
              <a:t>Mendeley</a:t>
            </a:r>
            <a:endParaRPr lang="pt-BR" sz="3600" dirty="0"/>
          </a:p>
          <a:p>
            <a:pPr marL="457200" indent="-457200">
              <a:buFont typeface="+mj-lt"/>
              <a:buAutoNum type="arabicPeriod"/>
            </a:pPr>
            <a:r>
              <a:rPr lang="pt-BR" sz="3600" dirty="0" err="1"/>
              <a:t>Endnote</a:t>
            </a:r>
            <a:endParaRPr lang="pt-BR" sz="3600" dirty="0"/>
          </a:p>
          <a:p>
            <a:pPr marL="457200" indent="-457200">
              <a:buFont typeface="+mj-lt"/>
              <a:buAutoNum type="arabicPeriod"/>
            </a:pPr>
            <a:r>
              <a:rPr lang="pt-BR" sz="3600" dirty="0" err="1"/>
              <a:t>Scielo</a:t>
            </a:r>
            <a:endParaRPr lang="pt-BR" sz="3600" dirty="0"/>
          </a:p>
          <a:p>
            <a:pPr marL="457200" indent="-457200">
              <a:buFont typeface="+mj-lt"/>
              <a:buAutoNum type="arabicPeriod"/>
            </a:pPr>
            <a:r>
              <a:rPr lang="pt-BR" sz="3600" dirty="0"/>
              <a:t>Plataforma Lattes</a:t>
            </a:r>
          </a:p>
          <a:p>
            <a:pPr marL="457200" indent="-457200">
              <a:buFont typeface="+mj-lt"/>
              <a:buAutoNum type="arabicPeriod"/>
            </a:pPr>
            <a:r>
              <a:rPr lang="pt-BR" sz="3600" dirty="0"/>
              <a:t>Plataforma Sucupira</a:t>
            </a:r>
          </a:p>
          <a:p>
            <a:pPr marL="457200" indent="-457200">
              <a:buFont typeface="+mj-lt"/>
              <a:buAutoNum type="arabicPeriod"/>
            </a:pPr>
            <a:r>
              <a:rPr lang="pt-BR" sz="3600" dirty="0"/>
              <a:t>Core</a:t>
            </a:r>
          </a:p>
          <a:p>
            <a:pPr marL="457200" indent="-457200">
              <a:buFont typeface="+mj-lt"/>
              <a:buAutoNum type="arabicPeriod"/>
            </a:pPr>
            <a:r>
              <a:rPr lang="pt-BR" sz="3600" dirty="0" err="1"/>
              <a:t>Semantic</a:t>
            </a:r>
            <a:r>
              <a:rPr lang="pt-BR" sz="3600" dirty="0"/>
              <a:t> Scholar</a:t>
            </a:r>
          </a:p>
          <a:p>
            <a:pPr marL="457200" indent="-457200">
              <a:buFont typeface="+mj-lt"/>
              <a:buAutoNum type="arabicPeriod"/>
            </a:pPr>
            <a:r>
              <a:rPr lang="pt-BR" sz="3600" dirty="0"/>
              <a:t>Google Scholar</a:t>
            </a:r>
          </a:p>
          <a:p>
            <a:pPr marL="457200" indent="-457200">
              <a:buFont typeface="+mj-lt"/>
              <a:buAutoNum type="arabicPeriod"/>
            </a:pPr>
            <a:r>
              <a:rPr lang="pt-BR" sz="3600" dirty="0"/>
              <a:t>BCE: Bases de Dados</a:t>
            </a:r>
          </a:p>
          <a:p>
            <a:pPr marL="457200" indent="-457200">
              <a:buFont typeface="+mj-lt"/>
              <a:buAutoNum type="arabicPeriod"/>
            </a:pPr>
            <a:r>
              <a:rPr lang="pt-BR" sz="3600" dirty="0"/>
              <a:t>Portal de livros da UnB</a:t>
            </a:r>
          </a:p>
          <a:p>
            <a:pPr marL="457200" indent="-457200">
              <a:buFont typeface="+mj-lt"/>
              <a:buAutoNum type="arabicPeriod"/>
            </a:pPr>
            <a:r>
              <a:rPr lang="pt-BR" sz="3600" dirty="0"/>
              <a:t>Z-Library</a:t>
            </a:r>
          </a:p>
          <a:p>
            <a:pPr marL="457200" indent="-457200">
              <a:buFont typeface="+mj-lt"/>
              <a:buAutoNum type="arabicPeriod"/>
            </a:pPr>
            <a:r>
              <a:rPr lang="pt-BR" sz="3600" dirty="0" err="1"/>
              <a:t>Libgen</a:t>
            </a:r>
            <a:endParaRPr lang="pt-BR" sz="3600" dirty="0"/>
          </a:p>
          <a:p>
            <a:pPr marL="457200" indent="-457200">
              <a:buFont typeface="+mj-lt"/>
              <a:buAutoNum type="arabicPeriod"/>
            </a:pPr>
            <a:r>
              <a:rPr lang="pt-BR" sz="3600" dirty="0"/>
              <a:t>SSRN</a:t>
            </a:r>
          </a:p>
          <a:p>
            <a:pPr marL="457200" indent="-457200">
              <a:buFont typeface="+mj-lt"/>
              <a:buAutoNum type="arabicPeriod"/>
            </a:pPr>
            <a:r>
              <a:rPr lang="pt-BR" sz="3600" dirty="0"/>
              <a:t>Academia</a:t>
            </a:r>
          </a:p>
          <a:p>
            <a:pPr marL="457200" indent="-457200">
              <a:buFont typeface="+mj-lt"/>
              <a:buAutoNum type="arabicPeriod"/>
            </a:pPr>
            <a:r>
              <a:rPr lang="pt-BR" sz="3600" dirty="0" err="1"/>
              <a:t>ResearchGate</a:t>
            </a:r>
            <a:endParaRPr lang="pt-BR" sz="3600" dirty="0"/>
          </a:p>
          <a:p>
            <a:pPr marL="457200" indent="-457200">
              <a:buFont typeface="+mj-lt"/>
              <a:buAutoNum type="arabicPeriod"/>
            </a:pPr>
            <a:r>
              <a:rPr lang="pt-BR" sz="3600" dirty="0" err="1"/>
              <a:t>AcademiaFD</a:t>
            </a:r>
            <a:endParaRPr lang="pt-BR" sz="3600" dirty="0"/>
          </a:p>
          <a:p>
            <a:pPr marL="457200" indent="-457200">
              <a:buFont typeface="+mj-lt"/>
              <a:buAutoNum type="arabicPeriod"/>
            </a:pPr>
            <a:r>
              <a:rPr lang="pt-BR" sz="3600" dirty="0" err="1"/>
              <a:t>Elicit</a:t>
            </a:r>
            <a:endParaRPr lang="pt-BR" sz="3600" dirty="0"/>
          </a:p>
          <a:p>
            <a:pPr marL="457200" indent="-457200">
              <a:buFont typeface="+mj-lt"/>
              <a:buAutoNum type="arabicPeriod"/>
            </a:pPr>
            <a:r>
              <a:rPr lang="pt-BR" sz="3600" dirty="0" err="1"/>
              <a:t>Scispace</a:t>
            </a:r>
            <a:endParaRPr lang="pt-BR" sz="3600" dirty="0"/>
          </a:p>
          <a:p>
            <a:pPr marL="457200" indent="-457200">
              <a:buFont typeface="+mj-lt"/>
              <a:buAutoNum type="arabicPeriod"/>
            </a:pPr>
            <a:r>
              <a:rPr lang="pt-BR" sz="3600" dirty="0" err="1"/>
              <a:t>Wordpress</a:t>
            </a:r>
            <a:endParaRPr lang="pt-BR" sz="3600" dirty="0"/>
          </a:p>
          <a:p>
            <a:pPr marL="457200" indent="-457200">
              <a:buFont typeface="+mj-lt"/>
              <a:buAutoNum type="arabicPeriod"/>
            </a:pPr>
            <a:r>
              <a:rPr lang="pt-BR" sz="3600" dirty="0" err="1"/>
              <a:t>Typora</a:t>
            </a:r>
            <a:endParaRPr lang="pt-BR" sz="3600" dirty="0"/>
          </a:p>
          <a:p>
            <a:pPr marL="457200" indent="-457200">
              <a:buFont typeface="+mj-lt"/>
              <a:buAutoNum type="arabicPeriod"/>
            </a:pPr>
            <a:r>
              <a:rPr lang="pt-BR" sz="3600" dirty="0" err="1"/>
              <a:t>LaTeX</a:t>
            </a:r>
            <a:r>
              <a:rPr lang="pt-BR" sz="3600" dirty="0"/>
              <a:t>/</a:t>
            </a:r>
            <a:r>
              <a:rPr lang="pt-BR" sz="3600" dirty="0" err="1"/>
              <a:t>Overleaf</a:t>
            </a:r>
            <a:endParaRPr lang="pt-BR" sz="3600" dirty="0"/>
          </a:p>
          <a:p>
            <a:pPr marL="457200" indent="-457200">
              <a:buFont typeface="+mj-lt"/>
              <a:buAutoNum type="arabicPeriod"/>
            </a:pPr>
            <a:r>
              <a:rPr lang="pt-BR" sz="3600" dirty="0" err="1"/>
              <a:t>LanguageTool</a:t>
            </a:r>
            <a:endParaRPr lang="pt-BR" sz="3600" dirty="0"/>
          </a:p>
          <a:p>
            <a:pPr marL="457200" indent="-457200">
              <a:buFont typeface="+mj-lt"/>
              <a:buAutoNum type="arabicPeriod"/>
            </a:pPr>
            <a:r>
              <a:rPr lang="pt-BR" sz="3600" dirty="0" err="1"/>
              <a:t>DeepL</a:t>
            </a:r>
            <a:endParaRPr lang="pt-BR" sz="3600" dirty="0"/>
          </a:p>
          <a:p>
            <a:pPr marL="457200" indent="-457200">
              <a:buFont typeface="+mj-lt"/>
              <a:buAutoNum type="arabicPeriod"/>
            </a:pPr>
            <a:r>
              <a:rPr lang="pt-BR" sz="3600" dirty="0"/>
              <a:t>Excel</a:t>
            </a:r>
          </a:p>
          <a:p>
            <a:pPr marL="457200" indent="-457200">
              <a:buFont typeface="+mj-lt"/>
              <a:buAutoNum type="arabicPeriod"/>
            </a:pPr>
            <a:r>
              <a:rPr lang="pt-BR" sz="3600" dirty="0"/>
              <a:t>Tableau</a:t>
            </a:r>
          </a:p>
          <a:p>
            <a:pPr marL="457200" indent="-457200">
              <a:buFont typeface="+mj-lt"/>
              <a:buAutoNum type="arabicPeriod"/>
            </a:pPr>
            <a:r>
              <a:rPr lang="pt-BR" sz="3600" dirty="0"/>
              <a:t>Python</a:t>
            </a:r>
          </a:p>
          <a:p>
            <a:endParaRPr lang="en-US" dirty="0"/>
          </a:p>
        </p:txBody>
      </p:sp>
    </p:spTree>
    <p:extLst>
      <p:ext uri="{BB962C8B-B14F-4D97-AF65-F5344CB8AC3E}">
        <p14:creationId xmlns:p14="http://schemas.microsoft.com/office/powerpoint/2010/main" val="5254482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AAC5EA-6B37-4BB6-BAB0-08D9731B795E}"/>
              </a:ext>
            </a:extLst>
          </p:cNvPr>
          <p:cNvSpPr>
            <a:spLocks noGrp="1"/>
          </p:cNvSpPr>
          <p:nvPr>
            <p:ph type="title"/>
          </p:nvPr>
        </p:nvSpPr>
        <p:spPr/>
        <p:txBody>
          <a:bodyPr/>
          <a:lstStyle/>
          <a:p>
            <a:r>
              <a:rPr lang="pt-BR" dirty="0"/>
              <a:t>Formatos</a:t>
            </a:r>
            <a:endParaRPr lang="en-US" dirty="0"/>
          </a:p>
        </p:txBody>
      </p:sp>
      <p:sp>
        <p:nvSpPr>
          <p:cNvPr id="3" name="Espaço Reservado para Conteúdo 2">
            <a:extLst>
              <a:ext uri="{FF2B5EF4-FFF2-40B4-BE49-F238E27FC236}">
                <a16:creationId xmlns:a16="http://schemas.microsoft.com/office/drawing/2014/main" id="{53DE2F5D-8E1D-4C91-B72E-64C8BEB4B476}"/>
              </a:ext>
            </a:extLst>
          </p:cNvPr>
          <p:cNvSpPr>
            <a:spLocks noGrp="1"/>
          </p:cNvSpPr>
          <p:nvPr>
            <p:ph idx="1"/>
          </p:nvPr>
        </p:nvSpPr>
        <p:spPr/>
        <p:txBody>
          <a:bodyPr>
            <a:normAutofit lnSpcReduction="10000"/>
          </a:bodyPr>
          <a:lstStyle/>
          <a:p>
            <a:pPr lvl="1"/>
            <a:r>
              <a:rPr lang="pt-BR" sz="2400" dirty="0" err="1"/>
              <a:t>Docx</a:t>
            </a:r>
            <a:r>
              <a:rPr lang="pt-BR" sz="2400" dirty="0"/>
              <a:t>: o Word produz arquivos no formato .</a:t>
            </a:r>
            <a:r>
              <a:rPr lang="pt-BR" sz="2400" dirty="0" err="1"/>
              <a:t>docx</a:t>
            </a:r>
            <a:r>
              <a:rPr lang="pt-BR" sz="2400" dirty="0"/>
              <a:t>, que é proprietário (um formato que é usado pela Microsoft e que não é aberto). Esse é o formato que melhor preserva a formatação que você definiu, mas ele não é adequadamente lido por outros programas.</a:t>
            </a:r>
          </a:p>
          <a:p>
            <a:pPr lvl="1"/>
            <a:r>
              <a:rPr lang="pt-BR" sz="2400" dirty="0" err="1"/>
              <a:t>Txt</a:t>
            </a:r>
            <a:r>
              <a:rPr lang="pt-BR" sz="2400" dirty="0"/>
              <a:t>: você também pode gravar o arquivo somente como texto (.</a:t>
            </a:r>
            <a:r>
              <a:rPr lang="pt-BR" sz="2400" dirty="0" err="1"/>
              <a:t>txt</a:t>
            </a:r>
            <a:r>
              <a:rPr lang="pt-BR" sz="2400" dirty="0"/>
              <a:t>), mas isso implica uma perda de formatação, que não é suportada pelos arquivos de texto (que são aqueles tipicamente abertos pelo bloco de notas).</a:t>
            </a:r>
          </a:p>
          <a:p>
            <a:pPr lvl="1"/>
            <a:r>
              <a:rPr lang="pt-BR" sz="2400" dirty="0"/>
              <a:t>PDF: o </a:t>
            </a:r>
            <a:r>
              <a:rPr lang="pt-BR" sz="2400" dirty="0" err="1"/>
              <a:t>Portable</a:t>
            </a:r>
            <a:r>
              <a:rPr lang="pt-BR" sz="2400" dirty="0"/>
              <a:t> </a:t>
            </a:r>
            <a:r>
              <a:rPr lang="pt-BR" sz="2400" dirty="0" err="1"/>
              <a:t>Document</a:t>
            </a:r>
            <a:r>
              <a:rPr lang="pt-BR" sz="2400" dirty="0"/>
              <a:t> Format é um formato que cristaliza o documento em um layout determinado, que não pode ser alterado. A função desse tipo de arquivo é o de oferecer um documento que possa ser lido (ou impresso), mas não alterado. Os conteúdos acadêmicos publicados tipicamente adotam esse formato.</a:t>
            </a:r>
          </a:p>
          <a:p>
            <a:pPr marL="0" indent="0">
              <a:buNone/>
            </a:pPr>
            <a:endParaRPr lang="pt-BR" dirty="0"/>
          </a:p>
          <a:p>
            <a:endParaRPr lang="en-US" dirty="0"/>
          </a:p>
        </p:txBody>
      </p:sp>
    </p:spTree>
    <p:extLst>
      <p:ext uri="{BB962C8B-B14F-4D97-AF65-F5344CB8AC3E}">
        <p14:creationId xmlns:p14="http://schemas.microsoft.com/office/powerpoint/2010/main" val="22289756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CE5265-5EF1-4EC1-8454-E3C6B8D23DEF}"/>
              </a:ext>
            </a:extLst>
          </p:cNvPr>
          <p:cNvSpPr>
            <a:spLocks noGrp="1"/>
          </p:cNvSpPr>
          <p:nvPr>
            <p:ph type="title"/>
          </p:nvPr>
        </p:nvSpPr>
        <p:spPr/>
        <p:txBody>
          <a:bodyPr/>
          <a:lstStyle/>
          <a:p>
            <a:r>
              <a:rPr lang="pt-BR" dirty="0"/>
              <a:t>Vantagens do Word</a:t>
            </a:r>
            <a:endParaRPr lang="en-US" dirty="0"/>
          </a:p>
        </p:txBody>
      </p:sp>
      <p:sp>
        <p:nvSpPr>
          <p:cNvPr id="3" name="Espaço Reservado para Conteúdo 2">
            <a:extLst>
              <a:ext uri="{FF2B5EF4-FFF2-40B4-BE49-F238E27FC236}">
                <a16:creationId xmlns:a16="http://schemas.microsoft.com/office/drawing/2014/main" id="{A3626326-43CD-450E-AB76-58169C12F5C9}"/>
              </a:ext>
            </a:extLst>
          </p:cNvPr>
          <p:cNvSpPr>
            <a:spLocks noGrp="1"/>
          </p:cNvSpPr>
          <p:nvPr>
            <p:ph idx="1"/>
          </p:nvPr>
        </p:nvSpPr>
        <p:spPr/>
        <p:txBody>
          <a:bodyPr>
            <a:normAutofit/>
          </a:bodyPr>
          <a:lstStyle/>
          <a:p>
            <a:pPr lvl="1"/>
            <a:r>
              <a:rPr lang="pt-BR" sz="2800" dirty="0"/>
              <a:t>Você vê exatamente (ou quase) o que será a impressão do texto.</a:t>
            </a:r>
          </a:p>
          <a:p>
            <a:pPr lvl="1"/>
            <a:r>
              <a:rPr lang="pt-BR" sz="2800" dirty="0"/>
              <a:t>Formatação baseada em estilos, que possibilitam índices automáticos.</a:t>
            </a:r>
          </a:p>
          <a:p>
            <a:pPr lvl="1"/>
            <a:r>
              <a:rPr lang="pt-BR" sz="2800" dirty="0"/>
              <a:t>Existência de plugins que viabilizam uma gestão adequada das referências.</a:t>
            </a:r>
          </a:p>
          <a:p>
            <a:pPr lvl="1"/>
            <a:r>
              <a:rPr lang="pt-BR" sz="2800" dirty="0"/>
              <a:t>Ferramentas de correção gramatical integradas muito eficientes.</a:t>
            </a:r>
          </a:p>
          <a:p>
            <a:pPr lvl="1"/>
            <a:r>
              <a:rPr lang="pt-BR" sz="2800" dirty="0"/>
              <a:t>Ferramentas de tradução (embora não sejam as melhores).</a:t>
            </a:r>
          </a:p>
          <a:p>
            <a:pPr lvl="1"/>
            <a:r>
              <a:rPr lang="pt-BR" sz="2800" dirty="0"/>
              <a:t>Sistema integrado de controle de alterações (fundamental para trabalhos feitos sob orientação ou em coautoria).</a:t>
            </a:r>
          </a:p>
        </p:txBody>
      </p:sp>
    </p:spTree>
    <p:extLst>
      <p:ext uri="{BB962C8B-B14F-4D97-AF65-F5344CB8AC3E}">
        <p14:creationId xmlns:p14="http://schemas.microsoft.com/office/powerpoint/2010/main" val="10659025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E65C43-C1FA-475F-894E-85FF0912C595}"/>
              </a:ext>
            </a:extLst>
          </p:cNvPr>
          <p:cNvSpPr>
            <a:spLocks noGrp="1"/>
          </p:cNvSpPr>
          <p:nvPr>
            <p:ph type="title"/>
          </p:nvPr>
        </p:nvSpPr>
        <p:spPr/>
        <p:txBody>
          <a:bodyPr/>
          <a:lstStyle/>
          <a:p>
            <a:r>
              <a:rPr lang="pt-BR" dirty="0"/>
              <a:t>Evite erros comuns</a:t>
            </a:r>
            <a:endParaRPr lang="en-US" dirty="0"/>
          </a:p>
        </p:txBody>
      </p:sp>
      <p:sp>
        <p:nvSpPr>
          <p:cNvPr id="3" name="Espaço Reservado para Conteúdo 2">
            <a:extLst>
              <a:ext uri="{FF2B5EF4-FFF2-40B4-BE49-F238E27FC236}">
                <a16:creationId xmlns:a16="http://schemas.microsoft.com/office/drawing/2014/main" id="{FCFFFAF0-4F79-4A16-AA8F-9B12002833A1}"/>
              </a:ext>
            </a:extLst>
          </p:cNvPr>
          <p:cNvSpPr>
            <a:spLocks noGrp="1"/>
          </p:cNvSpPr>
          <p:nvPr>
            <p:ph idx="1"/>
          </p:nvPr>
        </p:nvSpPr>
        <p:spPr/>
        <p:txBody>
          <a:bodyPr>
            <a:normAutofit/>
          </a:bodyPr>
          <a:lstStyle/>
          <a:p>
            <a:pPr lvl="1"/>
            <a:r>
              <a:rPr lang="pt-BR" sz="3600" dirty="0"/>
              <a:t>Não formate os textos isolados: utilize os estilos.</a:t>
            </a:r>
          </a:p>
          <a:p>
            <a:pPr lvl="1"/>
            <a:r>
              <a:rPr lang="pt-BR" sz="3600" dirty="0"/>
              <a:t>Utilize índices automáticos.</a:t>
            </a:r>
          </a:p>
          <a:p>
            <a:pPr lvl="1"/>
            <a:r>
              <a:rPr lang="pt-BR" sz="3600" dirty="0"/>
              <a:t>Grave o texto na nuvem, para poder compartilhar a edição.</a:t>
            </a:r>
          </a:p>
          <a:p>
            <a:pPr lvl="1"/>
            <a:r>
              <a:rPr lang="en-US" sz="3600" dirty="0" err="1"/>
              <a:t>Faça</a:t>
            </a:r>
            <a:r>
              <a:rPr lang="en-US" sz="3600" dirty="0"/>
              <a:t> sempre  o </a:t>
            </a:r>
            <a:r>
              <a:rPr lang="en-US" sz="3600" dirty="0" err="1"/>
              <a:t>controle</a:t>
            </a:r>
            <a:r>
              <a:rPr lang="en-US" sz="3600" dirty="0"/>
              <a:t> de </a:t>
            </a:r>
            <a:r>
              <a:rPr lang="en-US" sz="3600" dirty="0" err="1"/>
              <a:t>alterações</a:t>
            </a:r>
            <a:r>
              <a:rPr lang="en-US" sz="3600" dirty="0"/>
              <a:t>.</a:t>
            </a:r>
          </a:p>
        </p:txBody>
      </p:sp>
    </p:spTree>
    <p:extLst>
      <p:ext uri="{BB962C8B-B14F-4D97-AF65-F5344CB8AC3E}">
        <p14:creationId xmlns:p14="http://schemas.microsoft.com/office/powerpoint/2010/main" val="29994330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779BCA-9C60-4C86-9173-E415233263AB}"/>
              </a:ext>
            </a:extLst>
          </p:cNvPr>
          <p:cNvSpPr>
            <a:spLocks noGrp="1"/>
          </p:cNvSpPr>
          <p:nvPr>
            <p:ph type="title"/>
          </p:nvPr>
        </p:nvSpPr>
        <p:spPr/>
        <p:txBody>
          <a:bodyPr/>
          <a:lstStyle/>
          <a:p>
            <a:r>
              <a:rPr lang="pt-BR" dirty="0"/>
              <a:t>Word Exercício</a:t>
            </a:r>
            <a:endParaRPr lang="en-US" dirty="0"/>
          </a:p>
        </p:txBody>
      </p:sp>
      <p:sp>
        <p:nvSpPr>
          <p:cNvPr id="3" name="Espaço Reservado para Conteúdo 2">
            <a:extLst>
              <a:ext uri="{FF2B5EF4-FFF2-40B4-BE49-F238E27FC236}">
                <a16:creationId xmlns:a16="http://schemas.microsoft.com/office/drawing/2014/main" id="{F22E0774-3745-4653-B3E8-A70831DE89FD}"/>
              </a:ext>
            </a:extLst>
          </p:cNvPr>
          <p:cNvSpPr>
            <a:spLocks noGrp="1"/>
          </p:cNvSpPr>
          <p:nvPr>
            <p:ph idx="1"/>
          </p:nvPr>
        </p:nvSpPr>
        <p:spPr/>
        <p:txBody>
          <a:bodyPr>
            <a:normAutofit fontScale="92500"/>
          </a:bodyPr>
          <a:lstStyle/>
          <a:p>
            <a:pPr lvl="1"/>
            <a:r>
              <a:rPr lang="pt-BR" sz="2400" dirty="0"/>
              <a:t>Entre no site </a:t>
            </a:r>
            <a:r>
              <a:rPr lang="pt-BR" sz="2400" dirty="0">
                <a:hlinkClick r:id="rId2"/>
              </a:rPr>
              <a:t>www.arcos.org.br</a:t>
            </a:r>
            <a:endParaRPr lang="pt-BR" sz="2400" dirty="0"/>
          </a:p>
          <a:p>
            <a:pPr lvl="1"/>
            <a:r>
              <a:rPr lang="pt-BR" sz="2400" dirty="0"/>
              <a:t>Vá até o fim da lista da página inicial ou busque pelo post Introdução </a:t>
            </a:r>
            <a:r>
              <a:rPr lang="pt-BR" sz="2400" dirty="0" err="1"/>
              <a:t>Zetética</a:t>
            </a:r>
            <a:r>
              <a:rPr lang="pt-BR" sz="2400" dirty="0"/>
              <a:t> ao Direito</a:t>
            </a:r>
          </a:p>
          <a:p>
            <a:pPr lvl="1"/>
            <a:r>
              <a:rPr lang="pt-BR" sz="2400" dirty="0"/>
              <a:t>Este é o arquivo original do livro de Introdução ao Direito, publicado em 2001, pela Fabris</a:t>
            </a:r>
          </a:p>
          <a:p>
            <a:pPr lvl="1"/>
            <a:r>
              <a:rPr lang="pt-BR" sz="2400" dirty="0"/>
              <a:t>Textos menores podem ser manejados com alterações pontuais de formatação, mas textos grandes exigem uma abordagem baseada em estilos</a:t>
            </a:r>
          </a:p>
          <a:p>
            <a:pPr lvl="1"/>
            <a:r>
              <a:rPr lang="pt-BR" sz="2400" dirty="0"/>
              <a:t>Observe a barra de estilos no menu Página Inicial</a:t>
            </a:r>
          </a:p>
          <a:p>
            <a:pPr lvl="1"/>
            <a:r>
              <a:rPr lang="pt-BR" sz="2400" dirty="0"/>
              <a:t>Altere o tamanho da página de A4 (típico de folhas impressas) para A5 (1/2 folha A4) ou para B5 (um formato ligeiramente maior, que eu acho mais adequado para os livros)</a:t>
            </a:r>
          </a:p>
          <a:p>
            <a:pPr lvl="1"/>
            <a:endParaRPr lang="en-US" dirty="0"/>
          </a:p>
        </p:txBody>
      </p:sp>
    </p:spTree>
    <p:extLst>
      <p:ext uri="{BB962C8B-B14F-4D97-AF65-F5344CB8AC3E}">
        <p14:creationId xmlns:p14="http://schemas.microsoft.com/office/powerpoint/2010/main" val="2463286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BE44FC-E689-4A4A-BD23-591EA01BA99D}"/>
              </a:ext>
            </a:extLst>
          </p:cNvPr>
          <p:cNvSpPr>
            <a:spLocks noGrp="1"/>
          </p:cNvSpPr>
          <p:nvPr>
            <p:ph type="title"/>
          </p:nvPr>
        </p:nvSpPr>
        <p:spPr/>
        <p:txBody>
          <a:bodyPr/>
          <a:lstStyle/>
          <a:p>
            <a:r>
              <a:rPr lang="pt-BR" dirty="0"/>
              <a:t>Adaptando a formatação para o novo tamanho</a:t>
            </a:r>
            <a:endParaRPr lang="en-US" dirty="0"/>
          </a:p>
        </p:txBody>
      </p:sp>
      <p:sp>
        <p:nvSpPr>
          <p:cNvPr id="3" name="Espaço Reservado para Conteúdo 2">
            <a:extLst>
              <a:ext uri="{FF2B5EF4-FFF2-40B4-BE49-F238E27FC236}">
                <a16:creationId xmlns:a16="http://schemas.microsoft.com/office/drawing/2014/main" id="{831FC31F-F659-4494-A42A-145E8BB98693}"/>
              </a:ext>
            </a:extLst>
          </p:cNvPr>
          <p:cNvSpPr>
            <a:spLocks noGrp="1"/>
          </p:cNvSpPr>
          <p:nvPr>
            <p:ph idx="1"/>
          </p:nvPr>
        </p:nvSpPr>
        <p:spPr/>
        <p:txBody>
          <a:bodyPr/>
          <a:lstStyle/>
          <a:p>
            <a:pPr lvl="1"/>
            <a:r>
              <a:rPr lang="pt-BR" sz="2400" dirty="0"/>
              <a:t>A alteração do tamanho da página desequilibra todas as definições de formatação, e o exercício agora é retornar o arquivo para uma forma minimamente adequada.</a:t>
            </a:r>
          </a:p>
          <a:p>
            <a:pPr lvl="1"/>
            <a:r>
              <a:rPr lang="pt-BR" sz="2400" dirty="0"/>
              <a:t>Diminua o tamanho das margens, no menu de layout. Experimente o margens estreitas e verá que fica desagradável.</a:t>
            </a:r>
          </a:p>
          <a:p>
            <a:pPr lvl="1"/>
            <a:r>
              <a:rPr lang="pt-BR" sz="2400" dirty="0"/>
              <a:t>Escolha as margens moderadas, que ficam já razoáveis.</a:t>
            </a:r>
          </a:p>
          <a:p>
            <a:pPr lvl="1"/>
            <a:r>
              <a:rPr lang="pt-BR" sz="2400" dirty="0"/>
              <a:t>O número de página está muito baixo. Faça um clique duplo sobre a numeração de rodapé e será aberto o menu de Design. Aumente um pouco o Rodapé Abaixo, para reequilibrar essa formatação.</a:t>
            </a:r>
          </a:p>
          <a:p>
            <a:pPr lvl="1"/>
            <a:r>
              <a:rPr lang="pt-BR" sz="2400" dirty="0"/>
              <a:t>Hifenização: boa para imprimir, ruim para trabalhar</a:t>
            </a:r>
          </a:p>
          <a:p>
            <a:pPr lvl="1"/>
            <a:endParaRPr lang="en-US" dirty="0"/>
          </a:p>
        </p:txBody>
      </p:sp>
    </p:spTree>
    <p:extLst>
      <p:ext uri="{BB962C8B-B14F-4D97-AF65-F5344CB8AC3E}">
        <p14:creationId xmlns:p14="http://schemas.microsoft.com/office/powerpoint/2010/main" val="26953672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13A27F-1924-4E60-B587-63BE610CE459}"/>
              </a:ext>
            </a:extLst>
          </p:cNvPr>
          <p:cNvSpPr>
            <a:spLocks noGrp="1"/>
          </p:cNvSpPr>
          <p:nvPr>
            <p:ph type="title"/>
          </p:nvPr>
        </p:nvSpPr>
        <p:spPr/>
        <p:txBody>
          <a:bodyPr/>
          <a:lstStyle/>
          <a:p>
            <a:r>
              <a:rPr lang="pt-BR" dirty="0"/>
              <a:t>Trabalhando as fontes</a:t>
            </a:r>
            <a:endParaRPr lang="en-US" dirty="0"/>
          </a:p>
        </p:txBody>
      </p:sp>
      <p:sp>
        <p:nvSpPr>
          <p:cNvPr id="3" name="Espaço Reservado para Conteúdo 2">
            <a:extLst>
              <a:ext uri="{FF2B5EF4-FFF2-40B4-BE49-F238E27FC236}">
                <a16:creationId xmlns:a16="http://schemas.microsoft.com/office/drawing/2014/main" id="{B39B9194-605D-405D-96B5-6E6C7DEE0339}"/>
              </a:ext>
            </a:extLst>
          </p:cNvPr>
          <p:cNvSpPr>
            <a:spLocks noGrp="1"/>
          </p:cNvSpPr>
          <p:nvPr>
            <p:ph idx="1"/>
          </p:nvPr>
        </p:nvSpPr>
        <p:spPr/>
        <p:txBody>
          <a:bodyPr>
            <a:normAutofit/>
          </a:bodyPr>
          <a:lstStyle/>
          <a:p>
            <a:pPr lvl="1"/>
            <a:r>
              <a:rPr lang="pt-BR" sz="2400" dirty="0"/>
              <a:t>As fontes podem ser serifadas ou não serifadas. </a:t>
            </a:r>
          </a:p>
          <a:p>
            <a:pPr lvl="2"/>
            <a:r>
              <a:rPr lang="pt-BR" sz="1800" dirty="0"/>
              <a:t>Times New Roman é a serifada mais comum. </a:t>
            </a:r>
          </a:p>
          <a:p>
            <a:pPr lvl="2"/>
            <a:r>
              <a:rPr lang="pt-BR" sz="1800" dirty="0"/>
              <a:t>Arial é a não serifada mais comum.</a:t>
            </a:r>
          </a:p>
          <a:p>
            <a:pPr lvl="1"/>
            <a:r>
              <a:rPr lang="pt-BR" sz="2400" dirty="0"/>
              <a:t>Eu tenho usado a fonte Lato</a:t>
            </a:r>
          </a:p>
          <a:p>
            <a:pPr lvl="1"/>
            <a:r>
              <a:rPr lang="pt-BR" sz="2400" dirty="0"/>
              <a:t>O espaçamento entre linhas típico dos livros é de 1,2 a 1,4 (120% do tamanho da fonte). </a:t>
            </a:r>
          </a:p>
          <a:p>
            <a:pPr lvl="1"/>
            <a:r>
              <a:rPr lang="pt-BR" sz="2400" dirty="0"/>
              <a:t>Na academia, usa-se muito o espaçamento 1,5. Normalmente eu acho demasiado, mesmo para folhas A4.</a:t>
            </a:r>
          </a:p>
          <a:p>
            <a:pPr lvl="1"/>
            <a:r>
              <a:rPr lang="en-US" sz="2400" dirty="0" err="1"/>
              <a:t>Você</a:t>
            </a:r>
            <a:r>
              <a:rPr lang="en-US" sz="2400" dirty="0"/>
              <a:t> </a:t>
            </a:r>
            <a:r>
              <a:rPr lang="en-US" sz="2400" dirty="0" err="1"/>
              <a:t>também</a:t>
            </a:r>
            <a:r>
              <a:rPr lang="en-US" sz="2400" dirty="0"/>
              <a:t> </a:t>
            </a:r>
            <a:r>
              <a:rPr lang="en-US" sz="2400" dirty="0" err="1"/>
              <a:t>pode</a:t>
            </a:r>
            <a:r>
              <a:rPr lang="en-US" sz="2400" dirty="0"/>
              <a:t> usar o </a:t>
            </a:r>
            <a:r>
              <a:rPr lang="en-US" sz="2400" dirty="0" err="1"/>
              <a:t>avançado</a:t>
            </a:r>
            <a:r>
              <a:rPr lang="en-US" sz="2400" dirty="0"/>
              <a:t> das </a:t>
            </a:r>
            <a:r>
              <a:rPr lang="en-US" sz="2400" dirty="0" err="1"/>
              <a:t>fontes</a:t>
            </a:r>
            <a:r>
              <a:rPr lang="en-US" sz="2400" dirty="0"/>
              <a:t> e </a:t>
            </a:r>
            <a:r>
              <a:rPr lang="en-US" sz="2400" dirty="0" err="1"/>
              <a:t>incluir</a:t>
            </a:r>
            <a:r>
              <a:rPr lang="en-US" sz="2400" dirty="0"/>
              <a:t> um kerning, que </a:t>
            </a:r>
            <a:r>
              <a:rPr lang="en-US" sz="2400" dirty="0" err="1"/>
              <a:t>aproxima</a:t>
            </a:r>
            <a:r>
              <a:rPr lang="en-US" sz="2400" dirty="0"/>
              <a:t> </a:t>
            </a:r>
            <a:r>
              <a:rPr lang="en-US" sz="2400" dirty="0" err="1"/>
              <a:t>certas</a:t>
            </a:r>
            <a:r>
              <a:rPr lang="en-US" sz="2400" dirty="0"/>
              <a:t> </a:t>
            </a:r>
            <a:r>
              <a:rPr lang="en-US" sz="2400" dirty="0" err="1"/>
              <a:t>combinações</a:t>
            </a:r>
            <a:r>
              <a:rPr lang="en-US" sz="2400" dirty="0"/>
              <a:t> de </a:t>
            </a:r>
            <a:r>
              <a:rPr lang="en-US" sz="2400" dirty="0" err="1"/>
              <a:t>letra</a:t>
            </a:r>
            <a:r>
              <a:rPr lang="en-US" sz="2400" dirty="0"/>
              <a:t> (algo que é </a:t>
            </a:r>
            <a:r>
              <a:rPr lang="en-US" sz="2400" dirty="0" err="1"/>
              <a:t>típico</a:t>
            </a:r>
            <a:r>
              <a:rPr lang="en-US" sz="2400" dirty="0"/>
              <a:t> dos </a:t>
            </a:r>
            <a:r>
              <a:rPr lang="en-US" sz="2400" dirty="0" err="1"/>
              <a:t>formatos</a:t>
            </a:r>
            <a:r>
              <a:rPr lang="en-US" sz="2400" dirty="0"/>
              <a:t> </a:t>
            </a:r>
            <a:r>
              <a:rPr lang="en-US" sz="2400" dirty="0" err="1"/>
              <a:t>mais</a:t>
            </a:r>
            <a:r>
              <a:rPr lang="en-US" sz="2400" dirty="0"/>
              <a:t> </a:t>
            </a:r>
            <a:r>
              <a:rPr lang="en-US" sz="2400" dirty="0" err="1"/>
              <a:t>profissionais</a:t>
            </a:r>
            <a:r>
              <a:rPr lang="en-US" sz="2400" dirty="0"/>
              <a:t> de </a:t>
            </a:r>
            <a:r>
              <a:rPr lang="en-US" sz="2400" dirty="0" err="1"/>
              <a:t>impressão</a:t>
            </a:r>
            <a:r>
              <a:rPr lang="en-US" sz="2400" dirty="0"/>
              <a:t>)</a:t>
            </a:r>
          </a:p>
        </p:txBody>
      </p:sp>
    </p:spTree>
    <p:extLst>
      <p:ext uri="{BB962C8B-B14F-4D97-AF65-F5344CB8AC3E}">
        <p14:creationId xmlns:p14="http://schemas.microsoft.com/office/powerpoint/2010/main" val="27414453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780AD3-E42C-416E-9687-5AE943146F48}"/>
              </a:ext>
            </a:extLst>
          </p:cNvPr>
          <p:cNvSpPr>
            <a:spLocks noGrp="1"/>
          </p:cNvSpPr>
          <p:nvPr>
            <p:ph type="title"/>
          </p:nvPr>
        </p:nvSpPr>
        <p:spPr/>
        <p:txBody>
          <a:bodyPr/>
          <a:lstStyle/>
          <a:p>
            <a:r>
              <a:rPr lang="pt-BR" dirty="0"/>
              <a:t>Estilos e Índices</a:t>
            </a:r>
            <a:endParaRPr lang="en-US" dirty="0"/>
          </a:p>
        </p:txBody>
      </p:sp>
      <p:sp>
        <p:nvSpPr>
          <p:cNvPr id="3" name="Espaço Reservado para Conteúdo 2">
            <a:extLst>
              <a:ext uri="{FF2B5EF4-FFF2-40B4-BE49-F238E27FC236}">
                <a16:creationId xmlns:a16="http://schemas.microsoft.com/office/drawing/2014/main" id="{D5F7A1B6-BC5E-4E30-AF97-6519A4F6B28D}"/>
              </a:ext>
            </a:extLst>
          </p:cNvPr>
          <p:cNvSpPr>
            <a:spLocks noGrp="1"/>
          </p:cNvSpPr>
          <p:nvPr>
            <p:ph idx="1"/>
          </p:nvPr>
        </p:nvSpPr>
        <p:spPr/>
        <p:txBody>
          <a:bodyPr>
            <a:normAutofit fontScale="92500" lnSpcReduction="10000"/>
          </a:bodyPr>
          <a:lstStyle/>
          <a:p>
            <a:pPr lvl="1"/>
            <a:r>
              <a:rPr lang="pt-BR" sz="2800" dirty="0"/>
              <a:t>Experimente o </a:t>
            </a:r>
            <a:r>
              <a:rPr lang="pt-BR" sz="2800" dirty="0" err="1"/>
              <a:t>Ctrl</a:t>
            </a:r>
            <a:r>
              <a:rPr lang="pt-BR" sz="2800" dirty="0"/>
              <a:t>-* para ver marcas de espaço e parágrafo e quebras de página.</a:t>
            </a:r>
          </a:p>
          <a:p>
            <a:pPr lvl="1"/>
            <a:r>
              <a:rPr lang="pt-BR" sz="2800" dirty="0"/>
              <a:t>Para quebrar páginas, use </a:t>
            </a:r>
            <a:r>
              <a:rPr lang="pt-BR" sz="2800" dirty="0" err="1"/>
              <a:t>Ctrl-Enter</a:t>
            </a:r>
            <a:r>
              <a:rPr lang="pt-BR" sz="2800" dirty="0"/>
              <a:t> (nunca espaçamentos ou parágrafos!)</a:t>
            </a:r>
          </a:p>
          <a:p>
            <a:pPr lvl="1"/>
            <a:r>
              <a:rPr lang="pt-BR" sz="2800" dirty="0"/>
              <a:t>Crie um novo título e formate com o estilo adequado.</a:t>
            </a:r>
          </a:p>
          <a:p>
            <a:pPr lvl="1"/>
            <a:r>
              <a:rPr lang="en-US" sz="2800" dirty="0" err="1"/>
              <a:t>Quando</a:t>
            </a:r>
            <a:r>
              <a:rPr lang="en-US" sz="2800" dirty="0"/>
              <a:t> </a:t>
            </a:r>
            <a:r>
              <a:rPr lang="en-US" sz="2800" dirty="0" err="1"/>
              <a:t>precisar</a:t>
            </a:r>
            <a:r>
              <a:rPr lang="en-US" sz="2800" dirty="0"/>
              <a:t> de </a:t>
            </a:r>
            <a:r>
              <a:rPr lang="en-US" sz="2800" dirty="0" err="1"/>
              <a:t>alterações</a:t>
            </a:r>
            <a:r>
              <a:rPr lang="en-US" sz="2800" dirty="0"/>
              <a:t> de </a:t>
            </a:r>
            <a:r>
              <a:rPr lang="en-US" sz="2800" dirty="0" err="1"/>
              <a:t>formato</a:t>
            </a:r>
            <a:r>
              <a:rPr lang="en-US" sz="2800" dirty="0"/>
              <a:t>, o </a:t>
            </a:r>
            <a:r>
              <a:rPr lang="en-US" sz="2800" dirty="0" err="1"/>
              <a:t>melhor</a:t>
            </a:r>
            <a:r>
              <a:rPr lang="en-US" sz="2800" dirty="0"/>
              <a:t> é usar (</a:t>
            </a:r>
            <a:r>
              <a:rPr lang="en-US" sz="2800" dirty="0" err="1"/>
              <a:t>ou</a:t>
            </a:r>
            <a:r>
              <a:rPr lang="en-US" sz="2800" dirty="0"/>
              <a:t> </a:t>
            </a:r>
            <a:r>
              <a:rPr lang="en-US" sz="2800" dirty="0" err="1"/>
              <a:t>criar</a:t>
            </a:r>
            <a:r>
              <a:rPr lang="en-US" sz="2800" dirty="0"/>
              <a:t>) </a:t>
            </a:r>
            <a:r>
              <a:rPr lang="en-US" sz="2800" dirty="0" err="1"/>
              <a:t>novos</a:t>
            </a:r>
            <a:r>
              <a:rPr lang="en-US" sz="2800" dirty="0"/>
              <a:t> </a:t>
            </a:r>
            <a:r>
              <a:rPr lang="en-US" sz="2800" dirty="0" err="1"/>
              <a:t>estilos</a:t>
            </a:r>
            <a:r>
              <a:rPr lang="en-US" sz="2800" dirty="0"/>
              <a:t>, pois </a:t>
            </a:r>
            <a:r>
              <a:rPr lang="en-US" sz="2800" dirty="0" err="1"/>
              <a:t>isso</a:t>
            </a:r>
            <a:r>
              <a:rPr lang="en-US" sz="2800" dirty="0"/>
              <a:t> </a:t>
            </a:r>
            <a:r>
              <a:rPr lang="en-US" sz="2800" dirty="0" err="1"/>
              <a:t>possibilita</a:t>
            </a:r>
            <a:r>
              <a:rPr lang="en-US" sz="2800" dirty="0"/>
              <a:t> </a:t>
            </a:r>
            <a:r>
              <a:rPr lang="en-US" sz="2800" dirty="0" err="1"/>
              <a:t>uma</a:t>
            </a:r>
            <a:r>
              <a:rPr lang="en-US" sz="2800" dirty="0"/>
              <a:t> </a:t>
            </a:r>
            <a:r>
              <a:rPr lang="en-US" sz="2800" dirty="0" err="1"/>
              <a:t>alteração</a:t>
            </a:r>
            <a:r>
              <a:rPr lang="en-US" sz="2800" dirty="0"/>
              <a:t> posterior do </a:t>
            </a:r>
            <a:r>
              <a:rPr lang="en-US" sz="2800" dirty="0" err="1"/>
              <a:t>estilo</a:t>
            </a:r>
            <a:r>
              <a:rPr lang="en-US" sz="2800" dirty="0"/>
              <a:t>, o que é a </a:t>
            </a:r>
            <a:r>
              <a:rPr lang="en-US" sz="2800" dirty="0" err="1"/>
              <a:t>única</a:t>
            </a:r>
            <a:r>
              <a:rPr lang="en-US" sz="2800" dirty="0"/>
              <a:t> forma de lidar com </a:t>
            </a:r>
            <a:r>
              <a:rPr lang="en-US" sz="2800" dirty="0" err="1"/>
              <a:t>documentos</a:t>
            </a:r>
            <a:r>
              <a:rPr lang="en-US" sz="2800" dirty="0"/>
              <a:t> </a:t>
            </a:r>
            <a:r>
              <a:rPr lang="en-US" sz="2800" dirty="0" err="1"/>
              <a:t>maiores</a:t>
            </a:r>
            <a:r>
              <a:rPr lang="en-US" sz="2800" dirty="0"/>
              <a:t>.</a:t>
            </a:r>
          </a:p>
          <a:p>
            <a:pPr lvl="1"/>
            <a:r>
              <a:rPr lang="en-US" sz="2800" dirty="0" err="1"/>
              <a:t>Apague</a:t>
            </a:r>
            <a:r>
              <a:rPr lang="en-US" sz="2800" dirty="0"/>
              <a:t> o </a:t>
            </a:r>
            <a:r>
              <a:rPr lang="en-US" sz="2800" dirty="0" err="1"/>
              <a:t>Sumário</a:t>
            </a:r>
            <a:r>
              <a:rPr lang="en-US" sz="2800" dirty="0"/>
              <a:t> e </a:t>
            </a:r>
            <a:r>
              <a:rPr lang="en-US" sz="2800" dirty="0" err="1"/>
              <a:t>insira</a:t>
            </a:r>
            <a:r>
              <a:rPr lang="en-US" sz="2800" dirty="0"/>
              <a:t> um novo </a:t>
            </a:r>
            <a:r>
              <a:rPr lang="en-US" sz="2800" dirty="0" err="1"/>
              <a:t>sumário</a:t>
            </a:r>
            <a:r>
              <a:rPr lang="en-US" sz="2800" dirty="0"/>
              <a:t> (</a:t>
            </a:r>
            <a:r>
              <a:rPr lang="en-US" sz="2800" dirty="0" err="1"/>
              <a:t>na</a:t>
            </a:r>
            <a:r>
              <a:rPr lang="en-US" sz="2800" dirty="0"/>
              <a:t> aba </a:t>
            </a:r>
            <a:r>
              <a:rPr lang="en-US" sz="2800" dirty="0" err="1"/>
              <a:t>Referências</a:t>
            </a:r>
            <a:r>
              <a:rPr lang="en-US" sz="2800" dirty="0"/>
              <a:t>)</a:t>
            </a:r>
          </a:p>
          <a:p>
            <a:pPr lvl="1"/>
            <a:r>
              <a:rPr lang="en-US" sz="2800" dirty="0" err="1"/>
              <a:t>Altere</a:t>
            </a:r>
            <a:r>
              <a:rPr lang="en-US" sz="2800" dirty="0"/>
              <a:t> a </a:t>
            </a:r>
            <a:r>
              <a:rPr lang="en-US" sz="2800" dirty="0" err="1"/>
              <a:t>numeração</a:t>
            </a:r>
            <a:r>
              <a:rPr lang="en-US" sz="2800" dirty="0"/>
              <a:t> do </a:t>
            </a:r>
            <a:r>
              <a:rPr lang="en-US" sz="2800" dirty="0" err="1"/>
              <a:t>Título</a:t>
            </a:r>
            <a:r>
              <a:rPr lang="en-US" sz="2800" dirty="0"/>
              <a:t> 2. </a:t>
            </a:r>
            <a:r>
              <a:rPr lang="en-US" sz="2800" dirty="0" err="1"/>
              <a:t>Troque</a:t>
            </a:r>
            <a:r>
              <a:rPr lang="en-US" sz="2800" dirty="0"/>
              <a:t> de </a:t>
            </a:r>
            <a:r>
              <a:rPr lang="en-US" sz="2800" dirty="0" err="1"/>
              <a:t>letras</a:t>
            </a:r>
            <a:r>
              <a:rPr lang="en-US" sz="2800" dirty="0"/>
              <a:t> para </a:t>
            </a:r>
            <a:r>
              <a:rPr lang="en-US" sz="2800" dirty="0" err="1"/>
              <a:t>números</a:t>
            </a:r>
            <a:r>
              <a:rPr lang="en-US" sz="2800" dirty="0"/>
              <a:t>.</a:t>
            </a:r>
          </a:p>
        </p:txBody>
      </p:sp>
    </p:spTree>
    <p:extLst>
      <p:ext uri="{BB962C8B-B14F-4D97-AF65-F5344CB8AC3E}">
        <p14:creationId xmlns:p14="http://schemas.microsoft.com/office/powerpoint/2010/main" val="32884414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0FBCA5-889B-432E-9E49-296184C9C0F1}"/>
              </a:ext>
            </a:extLst>
          </p:cNvPr>
          <p:cNvSpPr>
            <a:spLocks noGrp="1"/>
          </p:cNvSpPr>
          <p:nvPr>
            <p:ph type="title"/>
          </p:nvPr>
        </p:nvSpPr>
        <p:spPr/>
        <p:txBody>
          <a:bodyPr/>
          <a:lstStyle/>
          <a:p>
            <a:r>
              <a:rPr lang="pt-BR" dirty="0"/>
              <a:t>Ferramenta 4: </a:t>
            </a:r>
            <a:r>
              <a:rPr lang="pt-BR" dirty="0" err="1"/>
              <a:t>Zotero</a:t>
            </a:r>
            <a:endParaRPr lang="en-US" dirty="0"/>
          </a:p>
        </p:txBody>
      </p:sp>
      <p:sp>
        <p:nvSpPr>
          <p:cNvPr id="3" name="Espaço Reservado para Conteúdo 2">
            <a:extLst>
              <a:ext uri="{FF2B5EF4-FFF2-40B4-BE49-F238E27FC236}">
                <a16:creationId xmlns:a16="http://schemas.microsoft.com/office/drawing/2014/main" id="{958E1A33-6BC5-4DB9-A506-AE7DF3445975}"/>
              </a:ext>
            </a:extLst>
          </p:cNvPr>
          <p:cNvSpPr>
            <a:spLocks noGrp="1"/>
          </p:cNvSpPr>
          <p:nvPr>
            <p:ph idx="1"/>
          </p:nvPr>
        </p:nvSpPr>
        <p:spPr/>
        <p:txBody>
          <a:bodyPr>
            <a:normAutofit lnSpcReduction="10000"/>
          </a:bodyPr>
          <a:lstStyle/>
          <a:p>
            <a:pPr lvl="1"/>
            <a:r>
              <a:rPr lang="pt-BR" sz="2400" dirty="0"/>
              <a:t>Crie uma conta no </a:t>
            </a:r>
            <a:r>
              <a:rPr lang="pt-BR" sz="2400" dirty="0">
                <a:hlinkClick r:id="rId2"/>
              </a:rPr>
              <a:t>https://www.zotero.org/</a:t>
            </a:r>
            <a:r>
              <a:rPr lang="pt-BR" sz="2400" dirty="0"/>
              <a:t>.</a:t>
            </a:r>
          </a:p>
          <a:p>
            <a:pPr lvl="1"/>
            <a:r>
              <a:rPr lang="pt-BR" sz="2400" dirty="0"/>
              <a:t>Faça o download do </a:t>
            </a:r>
            <a:r>
              <a:rPr lang="pt-BR" sz="2400" dirty="0" err="1"/>
              <a:t>Zotero</a:t>
            </a:r>
            <a:r>
              <a:rPr lang="pt-BR" sz="2400" dirty="0"/>
              <a:t> no </a:t>
            </a:r>
            <a:r>
              <a:rPr lang="pt-BR" sz="2400" dirty="0">
                <a:hlinkClick r:id="rId3"/>
              </a:rPr>
              <a:t>https://www.zotero.org/download/</a:t>
            </a:r>
            <a:r>
              <a:rPr lang="pt-BR" sz="2400" dirty="0"/>
              <a:t>.</a:t>
            </a:r>
          </a:p>
          <a:p>
            <a:pPr lvl="1"/>
            <a:r>
              <a:rPr lang="pt-BR" sz="2400" dirty="0"/>
              <a:t>Entre no Ferramentas/Tools, Add-ons, e instale a extensão para word. Reinicialize o Word.</a:t>
            </a:r>
          </a:p>
          <a:p>
            <a:pPr lvl="1"/>
            <a:r>
              <a:rPr lang="pt-BR" sz="2400" dirty="0"/>
              <a:t>Entre em grupos e pesquise algum grupo que te interesse: por exemplo, procure por “metodologia”</a:t>
            </a:r>
          </a:p>
          <a:p>
            <a:pPr lvl="1"/>
            <a:r>
              <a:rPr lang="pt-BR" sz="2400" dirty="0"/>
              <a:t>Ingresse em um grupo aberto: você terá acesso à biblioteca.</a:t>
            </a:r>
          </a:p>
          <a:p>
            <a:pPr lvl="1"/>
            <a:r>
              <a:rPr lang="pt-BR" sz="2400" dirty="0"/>
              <a:t>Acrescente um livro novo: crie uma nova entrada ou busque o </a:t>
            </a:r>
            <a:r>
              <a:rPr lang="pt-BR" sz="2400" dirty="0" err="1"/>
              <a:t>isbn</a:t>
            </a:r>
            <a:r>
              <a:rPr lang="pt-BR" sz="2400" dirty="0"/>
              <a:t> na internet e use no identificador</a:t>
            </a:r>
          </a:p>
          <a:p>
            <a:pPr lvl="1"/>
            <a:r>
              <a:rPr lang="pt-BR" sz="2400" dirty="0"/>
              <a:t>Abra o documento do word e, na aba </a:t>
            </a:r>
            <a:r>
              <a:rPr lang="pt-BR" sz="2400" dirty="0" err="1"/>
              <a:t>Zotero</a:t>
            </a:r>
            <a:r>
              <a:rPr lang="pt-BR" sz="2400" dirty="0"/>
              <a:t>, escolha </a:t>
            </a:r>
            <a:r>
              <a:rPr lang="pt-BR" sz="2400" dirty="0" err="1"/>
              <a:t>Add</a:t>
            </a:r>
            <a:r>
              <a:rPr lang="pt-BR" sz="2400" dirty="0"/>
              <a:t> </a:t>
            </a:r>
            <a:r>
              <a:rPr lang="pt-BR" sz="2400" dirty="0" err="1"/>
              <a:t>Citation</a:t>
            </a:r>
            <a:r>
              <a:rPr lang="pt-BR" sz="2400" dirty="0"/>
              <a:t> (com o </a:t>
            </a:r>
            <a:r>
              <a:rPr lang="pt-BR" sz="2400" dirty="0" err="1"/>
              <a:t>Zotero</a:t>
            </a:r>
            <a:r>
              <a:rPr lang="pt-BR" sz="2400" dirty="0"/>
              <a:t> desktop aberto!)</a:t>
            </a:r>
          </a:p>
        </p:txBody>
      </p:sp>
    </p:spTree>
    <p:extLst>
      <p:ext uri="{BB962C8B-B14F-4D97-AF65-F5344CB8AC3E}">
        <p14:creationId xmlns:p14="http://schemas.microsoft.com/office/powerpoint/2010/main" val="4592629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6599C7-0254-481A-A567-B7D39E8B7128}"/>
              </a:ext>
            </a:extLst>
          </p:cNvPr>
          <p:cNvSpPr>
            <a:spLocks noGrp="1"/>
          </p:cNvSpPr>
          <p:nvPr>
            <p:ph type="title"/>
          </p:nvPr>
        </p:nvSpPr>
        <p:spPr/>
        <p:txBody>
          <a:bodyPr/>
          <a:lstStyle/>
          <a:p>
            <a:r>
              <a:rPr lang="pt-BR" dirty="0"/>
              <a:t>Ferramentas 5 e 6: </a:t>
            </a:r>
            <a:r>
              <a:rPr lang="pt-BR" dirty="0" err="1"/>
              <a:t>Mendeley</a:t>
            </a:r>
            <a:r>
              <a:rPr lang="pt-BR" dirty="0"/>
              <a:t> e </a:t>
            </a:r>
            <a:r>
              <a:rPr lang="pt-BR" dirty="0" err="1"/>
              <a:t>Endnote</a:t>
            </a:r>
            <a:endParaRPr lang="pt-BR" dirty="0"/>
          </a:p>
        </p:txBody>
      </p:sp>
      <p:sp>
        <p:nvSpPr>
          <p:cNvPr id="3" name="Espaço Reservado para Conteúdo 2">
            <a:extLst>
              <a:ext uri="{FF2B5EF4-FFF2-40B4-BE49-F238E27FC236}">
                <a16:creationId xmlns:a16="http://schemas.microsoft.com/office/drawing/2014/main" id="{FB64646B-4AEC-4116-AE2D-4D13B648DFBA}"/>
              </a:ext>
            </a:extLst>
          </p:cNvPr>
          <p:cNvSpPr>
            <a:spLocks noGrp="1"/>
          </p:cNvSpPr>
          <p:nvPr>
            <p:ph idx="1"/>
          </p:nvPr>
        </p:nvSpPr>
        <p:spPr/>
        <p:txBody>
          <a:bodyPr/>
          <a:lstStyle/>
          <a:p>
            <a:pPr lvl="1"/>
            <a:r>
              <a:rPr lang="pt-BR" sz="2400" dirty="0"/>
              <a:t>Ferramentas de gestão de referências bibliográficas</a:t>
            </a:r>
          </a:p>
          <a:p>
            <a:pPr lvl="1"/>
            <a:r>
              <a:rPr lang="pt-BR" sz="2400" dirty="0"/>
              <a:t>Diferente do </a:t>
            </a:r>
            <a:r>
              <a:rPr lang="pt-BR" sz="2400" dirty="0" err="1"/>
              <a:t>Zotero</a:t>
            </a:r>
            <a:r>
              <a:rPr lang="pt-BR" sz="2400" dirty="0"/>
              <a:t>, são de propriedade de grandes empresas</a:t>
            </a:r>
          </a:p>
          <a:p>
            <a:pPr lvl="2"/>
            <a:r>
              <a:rPr lang="pt-BR" sz="1800" dirty="0" err="1">
                <a:hlinkClick r:id="rId2"/>
              </a:rPr>
              <a:t>Mendeley</a:t>
            </a:r>
            <a:r>
              <a:rPr lang="pt-BR" sz="1800" dirty="0"/>
              <a:t> é da Elsevier (uma das maiores editoras acadêmicas do mundo)</a:t>
            </a:r>
          </a:p>
          <a:p>
            <a:pPr lvl="2"/>
            <a:r>
              <a:rPr lang="pt-BR" sz="1800" dirty="0" err="1">
                <a:hlinkClick r:id="rId3"/>
              </a:rPr>
              <a:t>Endnote</a:t>
            </a:r>
            <a:r>
              <a:rPr lang="pt-BR" sz="1800" dirty="0"/>
              <a:t> é da </a:t>
            </a:r>
            <a:r>
              <a:rPr lang="pt-BR" sz="1800" dirty="0" err="1"/>
              <a:t>Clarivate</a:t>
            </a:r>
            <a:r>
              <a:rPr lang="pt-BR" sz="1800" dirty="0"/>
              <a:t> (anteriormente Thompson Reuters, outra grande editora)</a:t>
            </a:r>
          </a:p>
          <a:p>
            <a:pPr lvl="1"/>
            <a:r>
              <a:rPr lang="pt-BR" sz="2400" dirty="0"/>
              <a:t>Isso significa que eles são (ou podem vir a ser) pagos. </a:t>
            </a:r>
          </a:p>
          <a:p>
            <a:pPr lvl="1"/>
            <a:r>
              <a:rPr lang="pt-BR" sz="2400" dirty="0"/>
              <a:t>Os dados produzidos são utilizados pelas empresas proprietárias.</a:t>
            </a:r>
          </a:p>
          <a:p>
            <a:pPr lvl="1"/>
            <a:r>
              <a:rPr lang="pt-BR" sz="2400" dirty="0"/>
              <a:t>É preciso ter muito cuidado na escolha do editor que vocês vão escolher, em virtude da estrutura dos </a:t>
            </a:r>
            <a:r>
              <a:rPr lang="pt-BR" sz="2400" i="1" dirty="0" err="1"/>
              <a:t>walled</a:t>
            </a:r>
            <a:r>
              <a:rPr lang="pt-BR" sz="2400" i="1" dirty="0"/>
              <a:t> </a:t>
            </a:r>
            <a:r>
              <a:rPr lang="pt-BR" sz="2400" i="1" dirty="0" err="1"/>
              <a:t>gardens</a:t>
            </a:r>
            <a:r>
              <a:rPr lang="pt-BR" sz="2400" dirty="0"/>
              <a:t>, que marca a atual configuração da Web (a chamada Web 2.0)</a:t>
            </a:r>
          </a:p>
        </p:txBody>
      </p:sp>
    </p:spTree>
    <p:extLst>
      <p:ext uri="{BB962C8B-B14F-4D97-AF65-F5344CB8AC3E}">
        <p14:creationId xmlns:p14="http://schemas.microsoft.com/office/powerpoint/2010/main" val="29491876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2DF8A9-00A6-42CE-99FB-1BE78F3813A0}"/>
              </a:ext>
            </a:extLst>
          </p:cNvPr>
          <p:cNvSpPr>
            <a:spLocks noGrp="1"/>
          </p:cNvSpPr>
          <p:nvPr>
            <p:ph type="title"/>
          </p:nvPr>
        </p:nvSpPr>
        <p:spPr/>
        <p:txBody>
          <a:bodyPr/>
          <a:lstStyle/>
          <a:p>
            <a:r>
              <a:rPr lang="pt-BR" dirty="0"/>
              <a:t>Ferramenta 7: </a:t>
            </a:r>
            <a:r>
              <a:rPr lang="pt-BR" dirty="0" err="1"/>
              <a:t>Scielo</a:t>
            </a:r>
            <a:r>
              <a:rPr lang="pt-BR" dirty="0"/>
              <a:t> brasil</a:t>
            </a:r>
          </a:p>
        </p:txBody>
      </p:sp>
      <p:sp>
        <p:nvSpPr>
          <p:cNvPr id="3" name="Espaço Reservado para Conteúdo 2">
            <a:extLst>
              <a:ext uri="{FF2B5EF4-FFF2-40B4-BE49-F238E27FC236}">
                <a16:creationId xmlns:a16="http://schemas.microsoft.com/office/drawing/2014/main" id="{258B2BD5-9794-42F4-977A-F1950A09F29B}"/>
              </a:ext>
            </a:extLst>
          </p:cNvPr>
          <p:cNvSpPr>
            <a:spLocks noGrp="1"/>
          </p:cNvSpPr>
          <p:nvPr>
            <p:ph idx="1"/>
          </p:nvPr>
        </p:nvSpPr>
        <p:spPr/>
        <p:txBody>
          <a:bodyPr/>
          <a:lstStyle/>
          <a:p>
            <a:pPr lvl="1"/>
            <a:r>
              <a:rPr lang="pt-BR" sz="2400" b="0" i="0" dirty="0" err="1">
                <a:solidFill>
                  <a:srgbClr val="202124"/>
                </a:solidFill>
                <a:effectLst/>
                <a:latin typeface="Google Sans"/>
              </a:rPr>
              <a:t>Scientific</a:t>
            </a:r>
            <a:r>
              <a:rPr lang="pt-BR" sz="2400" b="0" i="0" dirty="0">
                <a:solidFill>
                  <a:srgbClr val="202124"/>
                </a:solidFill>
                <a:effectLst/>
                <a:latin typeface="Google Sans"/>
              </a:rPr>
              <a:t> </a:t>
            </a:r>
            <a:r>
              <a:rPr lang="pt-BR" sz="2400" b="0" i="0" dirty="0" err="1">
                <a:solidFill>
                  <a:srgbClr val="202124"/>
                </a:solidFill>
                <a:effectLst/>
                <a:latin typeface="Google Sans"/>
              </a:rPr>
              <a:t>Electronic</a:t>
            </a:r>
            <a:r>
              <a:rPr lang="pt-BR" sz="2400" b="0" i="0" dirty="0">
                <a:solidFill>
                  <a:srgbClr val="202124"/>
                </a:solidFill>
                <a:effectLst/>
                <a:latin typeface="Google Sans"/>
              </a:rPr>
              <a:t> Library Online – </a:t>
            </a:r>
            <a:r>
              <a:rPr lang="pt-BR" sz="2400" b="0" i="0" dirty="0" err="1">
                <a:solidFill>
                  <a:srgbClr val="202124"/>
                </a:solidFill>
                <a:effectLst/>
                <a:latin typeface="Google Sans"/>
              </a:rPr>
              <a:t>Scielo</a:t>
            </a:r>
            <a:endParaRPr lang="pt-BR" sz="2400" b="0" i="0" dirty="0">
              <a:solidFill>
                <a:srgbClr val="202124"/>
              </a:solidFill>
              <a:effectLst/>
              <a:latin typeface="Google Sans"/>
            </a:endParaRPr>
          </a:p>
          <a:p>
            <a:pPr lvl="1"/>
            <a:r>
              <a:rPr lang="pt-BR" sz="2400" dirty="0" err="1">
                <a:solidFill>
                  <a:srgbClr val="202124"/>
                </a:solidFill>
                <a:latin typeface="Google Sans"/>
              </a:rPr>
              <a:t>Scielo</a:t>
            </a:r>
            <a:r>
              <a:rPr lang="pt-BR" sz="2400" dirty="0">
                <a:solidFill>
                  <a:srgbClr val="202124"/>
                </a:solidFill>
                <a:latin typeface="Google Sans"/>
              </a:rPr>
              <a:t> Brasil: </a:t>
            </a:r>
            <a:r>
              <a:rPr lang="pt-BR" sz="2400" dirty="0">
                <a:solidFill>
                  <a:srgbClr val="202124"/>
                </a:solidFill>
                <a:latin typeface="Google Sans"/>
                <a:hlinkClick r:id="rId2"/>
              </a:rPr>
              <a:t>https://www.scielo.br/</a:t>
            </a:r>
            <a:r>
              <a:rPr lang="pt-BR" sz="2400" dirty="0">
                <a:solidFill>
                  <a:srgbClr val="202124"/>
                </a:solidFill>
                <a:latin typeface="Google Sans"/>
              </a:rPr>
              <a:t> </a:t>
            </a:r>
            <a:endParaRPr lang="pt-BR" sz="2400" b="0" i="0" dirty="0">
              <a:solidFill>
                <a:srgbClr val="202124"/>
              </a:solidFill>
              <a:effectLst/>
              <a:latin typeface="Google Sans"/>
            </a:endParaRPr>
          </a:p>
          <a:p>
            <a:pPr lvl="2"/>
            <a:r>
              <a:rPr lang="pt-BR" sz="2000" dirty="0"/>
              <a:t>Periódicos</a:t>
            </a:r>
          </a:p>
          <a:p>
            <a:pPr lvl="2"/>
            <a:r>
              <a:rPr lang="pt-BR" sz="2000" dirty="0"/>
              <a:t>Livros</a:t>
            </a:r>
          </a:p>
          <a:p>
            <a:pPr lvl="1"/>
            <a:r>
              <a:rPr lang="pt-BR" sz="2400" dirty="0"/>
              <a:t>Periódicos Open Access com critérios rigorosos de seleção</a:t>
            </a:r>
          </a:p>
          <a:p>
            <a:pPr lvl="1"/>
            <a:r>
              <a:rPr lang="pt-BR" sz="2400" dirty="0" err="1"/>
              <a:t>Scielo</a:t>
            </a:r>
            <a:r>
              <a:rPr lang="pt-BR" sz="2400" dirty="0"/>
              <a:t> </a:t>
            </a:r>
            <a:r>
              <a:rPr lang="pt-BR" sz="2400" dirty="0" err="1"/>
              <a:t>Analytics</a:t>
            </a:r>
            <a:r>
              <a:rPr lang="pt-BR" sz="2400" dirty="0"/>
              <a:t>: </a:t>
            </a:r>
            <a:r>
              <a:rPr lang="pt-BR" sz="2400" dirty="0">
                <a:hlinkClick r:id="rId3"/>
              </a:rPr>
              <a:t>https://analytics.scielo.org/</a:t>
            </a:r>
            <a:endParaRPr lang="pt-BR" sz="2400" dirty="0"/>
          </a:p>
          <a:p>
            <a:pPr marL="128016" lvl="1" indent="0">
              <a:buNone/>
            </a:pPr>
            <a:endParaRPr lang="pt-BR" sz="2400" dirty="0"/>
          </a:p>
        </p:txBody>
      </p:sp>
    </p:spTree>
    <p:extLst>
      <p:ext uri="{BB962C8B-B14F-4D97-AF65-F5344CB8AC3E}">
        <p14:creationId xmlns:p14="http://schemas.microsoft.com/office/powerpoint/2010/main" val="2699723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9FA12B-05D4-4680-8D01-72857FC9FB3A}"/>
              </a:ext>
            </a:extLst>
          </p:cNvPr>
          <p:cNvSpPr>
            <a:spLocks noGrp="1"/>
          </p:cNvSpPr>
          <p:nvPr>
            <p:ph type="title"/>
          </p:nvPr>
        </p:nvSpPr>
        <p:spPr/>
        <p:txBody>
          <a:bodyPr/>
          <a:lstStyle/>
          <a:p>
            <a:r>
              <a:rPr lang="pt-BR" dirty="0"/>
              <a:t>O desafio da Escrita acadêmica</a:t>
            </a:r>
            <a:endParaRPr lang="en-US" dirty="0"/>
          </a:p>
        </p:txBody>
      </p:sp>
      <p:sp>
        <p:nvSpPr>
          <p:cNvPr id="3" name="Espaço Reservado para Conteúdo 2">
            <a:extLst>
              <a:ext uri="{FF2B5EF4-FFF2-40B4-BE49-F238E27FC236}">
                <a16:creationId xmlns:a16="http://schemas.microsoft.com/office/drawing/2014/main" id="{61BA319A-643C-4F33-826E-1B767E43A5C3}"/>
              </a:ext>
            </a:extLst>
          </p:cNvPr>
          <p:cNvSpPr>
            <a:spLocks noGrp="1"/>
          </p:cNvSpPr>
          <p:nvPr>
            <p:ph idx="1"/>
          </p:nvPr>
        </p:nvSpPr>
        <p:spPr/>
        <p:txBody>
          <a:bodyPr>
            <a:normAutofit/>
          </a:bodyPr>
          <a:lstStyle/>
          <a:p>
            <a:pPr lvl="1"/>
            <a:r>
              <a:rPr lang="pt-BR" sz="3200" dirty="0"/>
              <a:t>A academia é um lugar de diálogos.</a:t>
            </a:r>
          </a:p>
          <a:p>
            <a:pPr lvl="1"/>
            <a:r>
              <a:rPr lang="pt-BR" sz="3200" dirty="0"/>
              <a:t>Acadêmicos estão sempre envolvidos na produção de textos.</a:t>
            </a:r>
          </a:p>
          <a:p>
            <a:pPr lvl="1"/>
            <a:r>
              <a:rPr lang="pt-BR" sz="3200" dirty="0"/>
              <a:t>Os estudantes precisam ser formados para produzir textos.</a:t>
            </a:r>
          </a:p>
          <a:p>
            <a:pPr lvl="1"/>
            <a:r>
              <a:rPr lang="pt-BR" sz="3200" dirty="0"/>
              <a:t>Nem sempre as habilidades de produção de textos são devidamente ensinadas.</a:t>
            </a:r>
          </a:p>
        </p:txBody>
      </p:sp>
    </p:spTree>
    <p:extLst>
      <p:ext uri="{BB962C8B-B14F-4D97-AF65-F5344CB8AC3E}">
        <p14:creationId xmlns:p14="http://schemas.microsoft.com/office/powerpoint/2010/main" val="33602760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C8E664-01FB-4974-800A-68A87C2FB386}"/>
              </a:ext>
            </a:extLst>
          </p:cNvPr>
          <p:cNvSpPr>
            <a:spLocks noGrp="1"/>
          </p:cNvSpPr>
          <p:nvPr>
            <p:ph type="title"/>
          </p:nvPr>
        </p:nvSpPr>
        <p:spPr/>
        <p:txBody>
          <a:bodyPr/>
          <a:lstStyle/>
          <a:p>
            <a:r>
              <a:rPr lang="pt-BR" dirty="0"/>
              <a:t>Ferramenta 8: Plataforma sucupira</a:t>
            </a:r>
          </a:p>
        </p:txBody>
      </p:sp>
      <p:sp>
        <p:nvSpPr>
          <p:cNvPr id="3" name="Espaço Reservado para Conteúdo 2">
            <a:extLst>
              <a:ext uri="{FF2B5EF4-FFF2-40B4-BE49-F238E27FC236}">
                <a16:creationId xmlns:a16="http://schemas.microsoft.com/office/drawing/2014/main" id="{ED760114-7C7B-4AEE-9C64-3E739BDCB529}"/>
              </a:ext>
            </a:extLst>
          </p:cNvPr>
          <p:cNvSpPr>
            <a:spLocks noGrp="1"/>
          </p:cNvSpPr>
          <p:nvPr>
            <p:ph idx="1"/>
          </p:nvPr>
        </p:nvSpPr>
        <p:spPr/>
        <p:txBody>
          <a:bodyPr>
            <a:normAutofit/>
          </a:bodyPr>
          <a:lstStyle/>
          <a:p>
            <a:pPr lvl="1"/>
            <a:r>
              <a:rPr lang="pt-BR" sz="2400" dirty="0"/>
              <a:t>Gestão dos cursos de pós-graduação no Brasil</a:t>
            </a:r>
          </a:p>
          <a:p>
            <a:pPr lvl="1"/>
            <a:r>
              <a:rPr lang="pt-BR" sz="2400" dirty="0"/>
              <a:t>Capes</a:t>
            </a:r>
          </a:p>
          <a:p>
            <a:pPr lvl="1"/>
            <a:r>
              <a:rPr lang="pt-BR" sz="2400" dirty="0" err="1">
                <a:hlinkClick r:id="rId2"/>
              </a:rPr>
              <a:t>Qualis</a:t>
            </a:r>
            <a:r>
              <a:rPr lang="pt-BR" sz="2400" dirty="0">
                <a:hlinkClick r:id="rId2"/>
              </a:rPr>
              <a:t> Periódicos</a:t>
            </a:r>
            <a:endParaRPr lang="pt-BR" sz="2400" dirty="0"/>
          </a:p>
        </p:txBody>
      </p:sp>
    </p:spTree>
    <p:extLst>
      <p:ext uri="{BB962C8B-B14F-4D97-AF65-F5344CB8AC3E}">
        <p14:creationId xmlns:p14="http://schemas.microsoft.com/office/powerpoint/2010/main" val="24579567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6D805E-D336-48B5-A0D2-9389E6244CB9}"/>
              </a:ext>
            </a:extLst>
          </p:cNvPr>
          <p:cNvSpPr>
            <a:spLocks noGrp="1"/>
          </p:cNvSpPr>
          <p:nvPr>
            <p:ph type="title"/>
          </p:nvPr>
        </p:nvSpPr>
        <p:spPr/>
        <p:txBody>
          <a:bodyPr/>
          <a:lstStyle/>
          <a:p>
            <a:r>
              <a:rPr lang="pt-BR" dirty="0"/>
              <a:t>Ferramenta 9: Plataforma Lattes</a:t>
            </a:r>
          </a:p>
        </p:txBody>
      </p:sp>
      <p:sp>
        <p:nvSpPr>
          <p:cNvPr id="3" name="Espaço Reservado para Conteúdo 2">
            <a:extLst>
              <a:ext uri="{FF2B5EF4-FFF2-40B4-BE49-F238E27FC236}">
                <a16:creationId xmlns:a16="http://schemas.microsoft.com/office/drawing/2014/main" id="{EFEE453C-E5F7-4D4E-AEBF-6774783FB72A}"/>
              </a:ext>
            </a:extLst>
          </p:cNvPr>
          <p:cNvSpPr>
            <a:spLocks noGrp="1"/>
          </p:cNvSpPr>
          <p:nvPr>
            <p:ph idx="1"/>
          </p:nvPr>
        </p:nvSpPr>
        <p:spPr/>
        <p:txBody>
          <a:bodyPr>
            <a:normAutofit/>
          </a:bodyPr>
          <a:lstStyle/>
          <a:p>
            <a:pPr lvl="1"/>
            <a:r>
              <a:rPr lang="pt-BR" sz="2400" dirty="0"/>
              <a:t>Plataforma criada pelo CNPq </a:t>
            </a:r>
            <a:r>
              <a:rPr lang="pt-BR" sz="2400" dirty="0">
                <a:hlinkClick r:id="rId2"/>
              </a:rPr>
              <a:t>–</a:t>
            </a:r>
            <a:r>
              <a:rPr lang="pt-BR" sz="2400" dirty="0"/>
              <a:t> Conselho Nacional de Desenvolvimento Científico e Tecnológico, que é um órgão do Governo Federal, ligado ao MCT (Ministério da Ciência, Tecnologia e Inovação)</a:t>
            </a:r>
            <a:endParaRPr lang="pt-BR" sz="2400" dirty="0">
              <a:hlinkClick r:id="rId2"/>
            </a:endParaRPr>
          </a:p>
          <a:p>
            <a:pPr lvl="1"/>
            <a:r>
              <a:rPr lang="pt-BR" sz="2400" dirty="0">
                <a:hlinkClick r:id="rId2"/>
              </a:rPr>
              <a:t>Banco de currículos</a:t>
            </a:r>
            <a:endParaRPr lang="pt-BR" sz="2400" dirty="0"/>
          </a:p>
          <a:p>
            <a:pPr lvl="1"/>
            <a:r>
              <a:rPr lang="pt-BR" sz="2400" dirty="0"/>
              <a:t>Todo acadêmico precisa ter um, pois é exigido em diversas situações, como concursos ou processos seletivos</a:t>
            </a:r>
          </a:p>
          <a:p>
            <a:pPr lvl="1"/>
            <a:r>
              <a:rPr lang="pt-BR" sz="2400" dirty="0"/>
              <a:t>Os dados são públicos</a:t>
            </a:r>
          </a:p>
          <a:p>
            <a:pPr lvl="1"/>
            <a:r>
              <a:rPr lang="pt-BR" sz="2400" dirty="0">
                <a:hlinkClick r:id="rId3"/>
              </a:rPr>
              <a:t>Diretório dos grupos de pesquisa</a:t>
            </a:r>
            <a:endParaRPr lang="pt-BR" sz="2400" dirty="0"/>
          </a:p>
        </p:txBody>
      </p:sp>
    </p:spTree>
    <p:extLst>
      <p:ext uri="{BB962C8B-B14F-4D97-AF65-F5344CB8AC3E}">
        <p14:creationId xmlns:p14="http://schemas.microsoft.com/office/powerpoint/2010/main" val="28313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E36729-542B-4347-ABFB-A13E55EBC88E}"/>
              </a:ext>
            </a:extLst>
          </p:cNvPr>
          <p:cNvSpPr>
            <a:spLocks noGrp="1"/>
          </p:cNvSpPr>
          <p:nvPr>
            <p:ph type="title"/>
          </p:nvPr>
        </p:nvSpPr>
        <p:spPr/>
        <p:txBody>
          <a:bodyPr/>
          <a:lstStyle/>
          <a:p>
            <a:r>
              <a:rPr lang="pt-BR" dirty="0"/>
              <a:t>Ferramenta  10: CORE</a:t>
            </a:r>
          </a:p>
        </p:txBody>
      </p:sp>
      <p:sp>
        <p:nvSpPr>
          <p:cNvPr id="3" name="Espaço Reservado para Conteúdo 2">
            <a:extLst>
              <a:ext uri="{FF2B5EF4-FFF2-40B4-BE49-F238E27FC236}">
                <a16:creationId xmlns:a16="http://schemas.microsoft.com/office/drawing/2014/main" id="{0BCACF00-2F9D-41B1-A854-2E6AD4BE150B}"/>
              </a:ext>
            </a:extLst>
          </p:cNvPr>
          <p:cNvSpPr>
            <a:spLocks noGrp="1"/>
          </p:cNvSpPr>
          <p:nvPr>
            <p:ph idx="1"/>
          </p:nvPr>
        </p:nvSpPr>
        <p:spPr/>
        <p:txBody>
          <a:bodyPr>
            <a:normAutofit/>
          </a:bodyPr>
          <a:lstStyle/>
          <a:p>
            <a:pPr lvl="1"/>
            <a:r>
              <a:rPr lang="pt-BR" sz="2400" dirty="0"/>
              <a:t>Embora muitos artigos sejam publicados em revistas cujo acesso é restrito, existe um forte movimento de open </a:t>
            </a:r>
            <a:r>
              <a:rPr lang="pt-BR" sz="2400" dirty="0" err="1"/>
              <a:t>access</a:t>
            </a:r>
            <a:r>
              <a:rPr lang="pt-BR" sz="2400" dirty="0"/>
              <a:t>, ou seja, de revistas com artigos abertos para a consulta pública</a:t>
            </a:r>
          </a:p>
          <a:p>
            <a:pPr lvl="1"/>
            <a:r>
              <a:rPr lang="pt-BR" sz="2400" dirty="0"/>
              <a:t>Para acessar esses artigos, existem hoje alguns agregadores de open </a:t>
            </a:r>
            <a:r>
              <a:rPr lang="pt-BR" sz="2400" dirty="0" err="1"/>
              <a:t>access</a:t>
            </a:r>
            <a:r>
              <a:rPr lang="pt-BR" sz="2400" dirty="0"/>
              <a:t> </a:t>
            </a:r>
            <a:r>
              <a:rPr lang="pt-BR" sz="2400" dirty="0" err="1"/>
              <a:t>papers</a:t>
            </a:r>
            <a:r>
              <a:rPr lang="pt-BR" sz="2400" dirty="0"/>
              <a:t>, entre os quais se destaca o Core (</a:t>
            </a:r>
            <a:r>
              <a:rPr lang="pt-BR" sz="2400" dirty="0">
                <a:hlinkClick r:id="rId2"/>
              </a:rPr>
              <a:t>https://core.ac.uk/</a:t>
            </a:r>
            <a:r>
              <a:rPr lang="pt-BR" sz="2400" dirty="0"/>
              <a:t>), que significa </a:t>
            </a:r>
            <a:r>
              <a:rPr lang="pt-BR" sz="2400" dirty="0" err="1"/>
              <a:t>Connecting</a:t>
            </a:r>
            <a:r>
              <a:rPr lang="pt-BR" sz="2400" dirty="0"/>
              <a:t> </a:t>
            </a:r>
            <a:r>
              <a:rPr lang="pt-BR" sz="2400" dirty="0" err="1"/>
              <a:t>Repositories</a:t>
            </a:r>
            <a:r>
              <a:rPr lang="pt-BR" sz="2400" dirty="0"/>
              <a:t>.</a:t>
            </a:r>
          </a:p>
          <a:p>
            <a:pPr lvl="1"/>
            <a:r>
              <a:rPr lang="pt-BR" sz="2400" dirty="0"/>
              <a:t>Este agregador é capaz de buscar artigos,  teses, dissertações e outros textos acadêmicos que se encontram em repositórios abertos (como é o caso do Repositório Institucional da UnB).</a:t>
            </a:r>
          </a:p>
          <a:p>
            <a:pPr lvl="1"/>
            <a:r>
              <a:rPr lang="pt-BR" sz="2400" dirty="0"/>
              <a:t>Trata-se de um ótimo recurso para auxiliar na realização de uma revisão bibliográfica.</a:t>
            </a:r>
          </a:p>
        </p:txBody>
      </p:sp>
    </p:spTree>
    <p:extLst>
      <p:ext uri="{BB962C8B-B14F-4D97-AF65-F5344CB8AC3E}">
        <p14:creationId xmlns:p14="http://schemas.microsoft.com/office/powerpoint/2010/main" val="5848684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434E37-ECCC-4A9C-972E-E2F6B5A91C43}"/>
              </a:ext>
            </a:extLst>
          </p:cNvPr>
          <p:cNvSpPr>
            <a:spLocks noGrp="1"/>
          </p:cNvSpPr>
          <p:nvPr>
            <p:ph type="title"/>
          </p:nvPr>
        </p:nvSpPr>
        <p:spPr/>
        <p:txBody>
          <a:bodyPr/>
          <a:lstStyle/>
          <a:p>
            <a:r>
              <a:rPr lang="pt-BR" dirty="0"/>
              <a:t>Ferramenta 11: </a:t>
            </a:r>
            <a:r>
              <a:rPr lang="pt-BR" dirty="0" err="1"/>
              <a:t>semantic</a:t>
            </a:r>
            <a:r>
              <a:rPr lang="pt-BR" dirty="0"/>
              <a:t> scholar</a:t>
            </a:r>
          </a:p>
        </p:txBody>
      </p:sp>
      <p:sp>
        <p:nvSpPr>
          <p:cNvPr id="3" name="Espaço Reservado para Conteúdo 2">
            <a:extLst>
              <a:ext uri="{FF2B5EF4-FFF2-40B4-BE49-F238E27FC236}">
                <a16:creationId xmlns:a16="http://schemas.microsoft.com/office/drawing/2014/main" id="{8B43F0D7-C4AD-44C6-9F44-07A9A3C2C97E}"/>
              </a:ext>
            </a:extLst>
          </p:cNvPr>
          <p:cNvSpPr>
            <a:spLocks noGrp="1"/>
          </p:cNvSpPr>
          <p:nvPr>
            <p:ph idx="1"/>
          </p:nvPr>
        </p:nvSpPr>
        <p:spPr/>
        <p:txBody>
          <a:bodyPr/>
          <a:lstStyle/>
          <a:p>
            <a:pPr lvl="1"/>
            <a:r>
              <a:rPr lang="pt-BR" sz="2400" dirty="0"/>
              <a:t>Outra ferramenta que se propõe a auxiliar as pesquisas por meio da agregação de textos é o </a:t>
            </a:r>
            <a:r>
              <a:rPr lang="pt-BR" sz="2400" dirty="0" err="1"/>
              <a:t>Semantic</a:t>
            </a:r>
            <a:r>
              <a:rPr lang="pt-BR" sz="2400" dirty="0"/>
              <a:t> Scholar: </a:t>
            </a:r>
            <a:r>
              <a:rPr lang="pt-BR" sz="2400" dirty="0">
                <a:hlinkClick r:id="rId2"/>
              </a:rPr>
              <a:t>https://www.semanticscholar.org/</a:t>
            </a:r>
            <a:r>
              <a:rPr lang="pt-BR" sz="2400" dirty="0"/>
              <a:t>. </a:t>
            </a:r>
          </a:p>
          <a:p>
            <a:pPr lvl="1"/>
            <a:r>
              <a:rPr lang="pt-BR" sz="2400" dirty="0"/>
              <a:t>Essas ferramentas usam IA não generativa, ou seja, eles apenas recuperam textos acadêmicos e oferecem o texto originalmente publicado, sem fazer paráfrases e geração autônoma de textos.</a:t>
            </a:r>
          </a:p>
        </p:txBody>
      </p:sp>
    </p:spTree>
    <p:extLst>
      <p:ext uri="{BB962C8B-B14F-4D97-AF65-F5344CB8AC3E}">
        <p14:creationId xmlns:p14="http://schemas.microsoft.com/office/powerpoint/2010/main" val="17300341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D9A370-9487-419D-8830-CF929664C784}"/>
              </a:ext>
            </a:extLst>
          </p:cNvPr>
          <p:cNvSpPr>
            <a:spLocks noGrp="1"/>
          </p:cNvSpPr>
          <p:nvPr>
            <p:ph type="title"/>
          </p:nvPr>
        </p:nvSpPr>
        <p:spPr/>
        <p:txBody>
          <a:bodyPr/>
          <a:lstStyle/>
          <a:p>
            <a:r>
              <a:rPr lang="pt-BR" dirty="0"/>
              <a:t>Ferramenta 12: Google Scholar</a:t>
            </a:r>
          </a:p>
        </p:txBody>
      </p:sp>
      <p:sp>
        <p:nvSpPr>
          <p:cNvPr id="3" name="Espaço Reservado para Conteúdo 2">
            <a:extLst>
              <a:ext uri="{FF2B5EF4-FFF2-40B4-BE49-F238E27FC236}">
                <a16:creationId xmlns:a16="http://schemas.microsoft.com/office/drawing/2014/main" id="{FED531E4-CA41-4128-B0F5-392F9E3B6B94}"/>
              </a:ext>
            </a:extLst>
          </p:cNvPr>
          <p:cNvSpPr>
            <a:spLocks noGrp="1"/>
          </p:cNvSpPr>
          <p:nvPr>
            <p:ph idx="1"/>
          </p:nvPr>
        </p:nvSpPr>
        <p:spPr/>
        <p:txBody>
          <a:bodyPr>
            <a:normAutofit fontScale="92500"/>
          </a:bodyPr>
          <a:lstStyle/>
          <a:p>
            <a:pPr lvl="1"/>
            <a:r>
              <a:rPr lang="pt-BR" sz="2400" dirty="0"/>
              <a:t>O Google Scholar (</a:t>
            </a:r>
            <a:r>
              <a:rPr lang="pt-BR" sz="2400" dirty="0">
                <a:hlinkClick r:id="rId2"/>
              </a:rPr>
              <a:t>https://scholar.google.com/</a:t>
            </a:r>
            <a:r>
              <a:rPr lang="pt-BR" sz="2400" dirty="0"/>
              <a:t>) foi uma iniciativa da Google para lidar com o fato de que os textos acadêmicos costumam circular em documentos PDF, que não têm grande prioridade nos seus algoritmos típicos de busca.</a:t>
            </a:r>
          </a:p>
          <a:p>
            <a:pPr lvl="1"/>
            <a:r>
              <a:rPr lang="pt-BR" sz="2400" dirty="0"/>
              <a:t>Em linhas gerais, o Google Scholar indexa textos em formato PDF que ele entende como sendo de relevância acadêmica.</a:t>
            </a:r>
          </a:p>
          <a:p>
            <a:pPr lvl="1"/>
            <a:r>
              <a:rPr lang="pt-BR" sz="2400" dirty="0"/>
              <a:t>Uma das funcionalidades interessantes oferecidas por essa página é a possibilidade de os pesquisadores (e estudantes) criarem um perfil, que busca e agrega todos os textos de cada autor e mensura as suas citações em outros documentos da base.</a:t>
            </a:r>
          </a:p>
          <a:p>
            <a:pPr lvl="1"/>
            <a:r>
              <a:rPr lang="pt-BR" sz="2400" dirty="0"/>
              <a:t>Isso possibilita que cada pessoa cadastrada tenha um cálculo do seu índice i-10 (número de textos com mais de 10 citações) e índice-h (número correspondente ao fato de o pesquisador ter no mínimo, x documentos citados x vezes).</a:t>
            </a:r>
          </a:p>
        </p:txBody>
      </p:sp>
    </p:spTree>
    <p:extLst>
      <p:ext uri="{BB962C8B-B14F-4D97-AF65-F5344CB8AC3E}">
        <p14:creationId xmlns:p14="http://schemas.microsoft.com/office/powerpoint/2010/main" val="20773491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B190D8-609B-40E8-993C-63E78A6B690F}"/>
              </a:ext>
            </a:extLst>
          </p:cNvPr>
          <p:cNvSpPr>
            <a:spLocks noGrp="1"/>
          </p:cNvSpPr>
          <p:nvPr>
            <p:ph type="title"/>
          </p:nvPr>
        </p:nvSpPr>
        <p:spPr/>
        <p:txBody>
          <a:bodyPr/>
          <a:lstStyle/>
          <a:p>
            <a:r>
              <a:rPr lang="pt-BR" dirty="0"/>
              <a:t>Ferramenta 13: Bases de dado da BCE</a:t>
            </a:r>
            <a:endParaRPr lang="en-US" dirty="0"/>
          </a:p>
        </p:txBody>
      </p:sp>
      <p:sp>
        <p:nvSpPr>
          <p:cNvPr id="3" name="Espaço Reservado para Conteúdo 2">
            <a:extLst>
              <a:ext uri="{FF2B5EF4-FFF2-40B4-BE49-F238E27FC236}">
                <a16:creationId xmlns:a16="http://schemas.microsoft.com/office/drawing/2014/main" id="{582A8D07-07A3-4603-9505-9976E80A3556}"/>
              </a:ext>
            </a:extLst>
          </p:cNvPr>
          <p:cNvSpPr>
            <a:spLocks noGrp="1"/>
          </p:cNvSpPr>
          <p:nvPr>
            <p:ph idx="1"/>
          </p:nvPr>
        </p:nvSpPr>
        <p:spPr/>
        <p:txBody>
          <a:bodyPr/>
          <a:lstStyle/>
          <a:p>
            <a:pPr lvl="1"/>
            <a:r>
              <a:rPr lang="pt-BR" sz="3600" dirty="0"/>
              <a:t>Existem várias bases de dados disponíveis na BCE:</a:t>
            </a:r>
          </a:p>
          <a:p>
            <a:pPr lvl="2"/>
            <a:r>
              <a:rPr lang="pt-BR" sz="2800" dirty="0">
                <a:hlinkClick r:id="rId2"/>
              </a:rPr>
              <a:t>https://bce.unb.br/bases-de-dados/</a:t>
            </a:r>
            <a:endParaRPr lang="pt-BR" sz="2800" dirty="0"/>
          </a:p>
          <a:p>
            <a:pPr lvl="2"/>
            <a:r>
              <a:rPr lang="pt-BR" sz="2800" dirty="0"/>
              <a:t>Repositório institucional: </a:t>
            </a:r>
            <a:r>
              <a:rPr lang="pt-BR" sz="2800" dirty="0">
                <a:hlinkClick r:id="rId3"/>
              </a:rPr>
              <a:t>https://repositorio.unb.br/</a:t>
            </a:r>
            <a:endParaRPr lang="pt-BR" sz="2800" dirty="0"/>
          </a:p>
          <a:p>
            <a:pPr lvl="3"/>
            <a:r>
              <a:rPr lang="pt-BR" sz="2800" dirty="0"/>
              <a:t>Teses </a:t>
            </a:r>
          </a:p>
          <a:p>
            <a:pPr lvl="3"/>
            <a:r>
              <a:rPr lang="pt-BR" sz="2800" dirty="0"/>
              <a:t>Dissertações</a:t>
            </a:r>
          </a:p>
          <a:p>
            <a:pPr lvl="3"/>
            <a:r>
              <a:rPr lang="pt-BR" sz="2800" dirty="0"/>
              <a:t>Artigos</a:t>
            </a:r>
          </a:p>
          <a:p>
            <a:pPr lvl="3"/>
            <a:r>
              <a:rPr lang="pt-BR" sz="2800" dirty="0"/>
              <a:t>Livros</a:t>
            </a:r>
          </a:p>
          <a:p>
            <a:pPr lvl="2"/>
            <a:r>
              <a:rPr lang="pt-BR" sz="2800" dirty="0"/>
              <a:t>Esta base é reproduzida em agregadores </a:t>
            </a:r>
            <a:r>
              <a:rPr lang="pt-BR" sz="2800" i="1" dirty="0"/>
              <a:t>open </a:t>
            </a:r>
            <a:r>
              <a:rPr lang="pt-BR" sz="2800" i="1" dirty="0" err="1"/>
              <a:t>access</a:t>
            </a:r>
            <a:endParaRPr lang="pt-BR" sz="2800" i="1" dirty="0"/>
          </a:p>
          <a:p>
            <a:endParaRPr lang="en-US" dirty="0"/>
          </a:p>
        </p:txBody>
      </p:sp>
    </p:spTree>
    <p:extLst>
      <p:ext uri="{BB962C8B-B14F-4D97-AF65-F5344CB8AC3E}">
        <p14:creationId xmlns:p14="http://schemas.microsoft.com/office/powerpoint/2010/main" val="38703395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1B77B8-721B-47AB-8C2E-032FC3D4CA01}"/>
              </a:ext>
            </a:extLst>
          </p:cNvPr>
          <p:cNvSpPr>
            <a:spLocks noGrp="1"/>
          </p:cNvSpPr>
          <p:nvPr>
            <p:ph type="title"/>
          </p:nvPr>
        </p:nvSpPr>
        <p:spPr/>
        <p:txBody>
          <a:bodyPr/>
          <a:lstStyle/>
          <a:p>
            <a:r>
              <a:rPr lang="pt-BR" dirty="0"/>
              <a:t>Ferramenta 14: portal de livros da </a:t>
            </a:r>
            <a:r>
              <a:rPr lang="pt-BR" dirty="0" err="1"/>
              <a:t>unb</a:t>
            </a:r>
            <a:endParaRPr lang="pt-BR" dirty="0"/>
          </a:p>
        </p:txBody>
      </p:sp>
      <p:sp>
        <p:nvSpPr>
          <p:cNvPr id="3" name="Espaço Reservado para Conteúdo 2">
            <a:extLst>
              <a:ext uri="{FF2B5EF4-FFF2-40B4-BE49-F238E27FC236}">
                <a16:creationId xmlns:a16="http://schemas.microsoft.com/office/drawing/2014/main" id="{59F9141F-2A7B-40C3-9741-654093C0A4F6}"/>
              </a:ext>
            </a:extLst>
          </p:cNvPr>
          <p:cNvSpPr>
            <a:spLocks noGrp="1"/>
          </p:cNvSpPr>
          <p:nvPr>
            <p:ph idx="1"/>
          </p:nvPr>
        </p:nvSpPr>
        <p:spPr/>
        <p:txBody>
          <a:bodyPr/>
          <a:lstStyle/>
          <a:p>
            <a:pPr lvl="1"/>
            <a:r>
              <a:rPr lang="pt-BR" sz="2400" dirty="0"/>
              <a:t>Portal voltados à divulgação dos livros eletrônicos abertos, publicados pela comunidade universitária</a:t>
            </a:r>
          </a:p>
          <a:p>
            <a:pPr lvl="1"/>
            <a:r>
              <a:rPr lang="pt-BR" sz="2400" dirty="0">
                <a:hlinkClick r:id="rId2"/>
              </a:rPr>
              <a:t>https://livros.unb.br/index.php/portal</a:t>
            </a:r>
            <a:endParaRPr lang="pt-BR" sz="2400" dirty="0"/>
          </a:p>
          <a:p>
            <a:pPr lvl="1"/>
            <a:endParaRPr lang="pt-BR" dirty="0"/>
          </a:p>
        </p:txBody>
      </p:sp>
    </p:spTree>
    <p:extLst>
      <p:ext uri="{BB962C8B-B14F-4D97-AF65-F5344CB8AC3E}">
        <p14:creationId xmlns:p14="http://schemas.microsoft.com/office/powerpoint/2010/main" val="20988741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F1604F-2593-43EC-8042-6ECFA5D94B44}"/>
              </a:ext>
            </a:extLst>
          </p:cNvPr>
          <p:cNvSpPr>
            <a:spLocks noGrp="1"/>
          </p:cNvSpPr>
          <p:nvPr>
            <p:ph type="title"/>
          </p:nvPr>
        </p:nvSpPr>
        <p:spPr/>
        <p:txBody>
          <a:bodyPr/>
          <a:lstStyle/>
          <a:p>
            <a:r>
              <a:rPr lang="pt-BR" dirty="0"/>
              <a:t>Ferramentas 15 e 16: z-</a:t>
            </a:r>
            <a:r>
              <a:rPr lang="pt-BR" dirty="0" err="1"/>
              <a:t>library</a:t>
            </a:r>
            <a:r>
              <a:rPr lang="pt-BR" dirty="0"/>
              <a:t> e </a:t>
            </a:r>
            <a:r>
              <a:rPr lang="pt-BR" dirty="0" err="1"/>
              <a:t>libgen</a:t>
            </a:r>
            <a:endParaRPr lang="en-US" dirty="0"/>
          </a:p>
        </p:txBody>
      </p:sp>
      <p:sp>
        <p:nvSpPr>
          <p:cNvPr id="3" name="Espaço Reservado para Conteúdo 2">
            <a:extLst>
              <a:ext uri="{FF2B5EF4-FFF2-40B4-BE49-F238E27FC236}">
                <a16:creationId xmlns:a16="http://schemas.microsoft.com/office/drawing/2014/main" id="{66D918E5-F04E-4527-A083-FA484AF23B37}"/>
              </a:ext>
            </a:extLst>
          </p:cNvPr>
          <p:cNvSpPr>
            <a:spLocks noGrp="1"/>
          </p:cNvSpPr>
          <p:nvPr>
            <p:ph idx="1"/>
          </p:nvPr>
        </p:nvSpPr>
        <p:spPr/>
        <p:txBody>
          <a:bodyPr>
            <a:normAutofit lnSpcReduction="10000"/>
          </a:bodyPr>
          <a:lstStyle/>
          <a:p>
            <a:pPr lvl="1"/>
            <a:r>
              <a:rPr lang="pt-BR" sz="2400" dirty="0"/>
              <a:t>Para buscar ISBN, você pode utilizar os repositórios de livros, especialmente nas bibliotecas de livre acesso.</a:t>
            </a:r>
          </a:p>
          <a:p>
            <a:pPr lvl="1"/>
            <a:r>
              <a:rPr lang="pt-BR" sz="2400" dirty="0"/>
              <a:t>Entre as bibliotecas de livre acesso destaca-se a Z-Library, pela sua interface mais amigável. O acesso direto ao site não é possível porque a página foi bloqueada pelo FBI, em função de uma investigação sobre pirataria digital.</a:t>
            </a:r>
          </a:p>
          <a:p>
            <a:pPr lvl="1"/>
            <a:r>
              <a:rPr lang="pt-BR" sz="2400" dirty="0"/>
              <a:t>Para ter acesso a essa biblioteca, é preciso criar um login no site: </a:t>
            </a:r>
            <a:r>
              <a:rPr lang="pt-BR" sz="2400" dirty="0">
                <a:hlinkClick r:id="rId2"/>
              </a:rPr>
              <a:t>https://singlelogin.re/</a:t>
            </a:r>
            <a:r>
              <a:rPr lang="pt-BR" sz="2400" dirty="0"/>
              <a:t>.</a:t>
            </a:r>
          </a:p>
          <a:p>
            <a:pPr lvl="1"/>
            <a:r>
              <a:rPr lang="pt-BR" sz="2400" dirty="0"/>
              <a:t>Uma boa alternativa é a </a:t>
            </a:r>
            <a:r>
              <a:rPr lang="pt-BR" sz="2400" dirty="0" err="1"/>
              <a:t>Lib-gen</a:t>
            </a:r>
            <a:r>
              <a:rPr lang="pt-BR" sz="2400" dirty="0"/>
              <a:t> (</a:t>
            </a:r>
            <a:r>
              <a:rPr lang="pt-BR" sz="2400" dirty="0">
                <a:hlinkClick r:id="rId3"/>
              </a:rPr>
              <a:t>https://llhlf.com/</a:t>
            </a:r>
            <a:r>
              <a:rPr lang="pt-BR" sz="2400" dirty="0"/>
              <a:t>), que pode ser acessado diretamente, sem a necessidade de criar uma conta prévia.</a:t>
            </a:r>
          </a:p>
          <a:p>
            <a:pPr lvl="1"/>
            <a:r>
              <a:rPr lang="pt-BR" sz="2400" dirty="0"/>
              <a:t>Por questões de segurança, pode ser útil acessar esses sites via VPN.</a:t>
            </a:r>
          </a:p>
          <a:p>
            <a:endParaRPr lang="en-US" dirty="0"/>
          </a:p>
        </p:txBody>
      </p:sp>
    </p:spTree>
    <p:extLst>
      <p:ext uri="{BB962C8B-B14F-4D97-AF65-F5344CB8AC3E}">
        <p14:creationId xmlns:p14="http://schemas.microsoft.com/office/powerpoint/2010/main" val="7421544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116AA6-6E39-40D8-ACDE-3F25F83BB95A}"/>
              </a:ext>
            </a:extLst>
          </p:cNvPr>
          <p:cNvSpPr>
            <a:spLocks noGrp="1"/>
          </p:cNvSpPr>
          <p:nvPr>
            <p:ph type="title"/>
          </p:nvPr>
        </p:nvSpPr>
        <p:spPr/>
        <p:txBody>
          <a:bodyPr/>
          <a:lstStyle/>
          <a:p>
            <a:r>
              <a:rPr lang="pt-BR" dirty="0"/>
              <a:t>Gestão das referências</a:t>
            </a:r>
            <a:endParaRPr lang="en-US" dirty="0"/>
          </a:p>
        </p:txBody>
      </p:sp>
      <p:sp>
        <p:nvSpPr>
          <p:cNvPr id="3" name="Espaço Reservado para Conteúdo 2">
            <a:extLst>
              <a:ext uri="{FF2B5EF4-FFF2-40B4-BE49-F238E27FC236}">
                <a16:creationId xmlns:a16="http://schemas.microsoft.com/office/drawing/2014/main" id="{522E1AF9-FA8B-4F22-A72F-C081A0482E57}"/>
              </a:ext>
            </a:extLst>
          </p:cNvPr>
          <p:cNvSpPr>
            <a:spLocks noGrp="1"/>
          </p:cNvSpPr>
          <p:nvPr>
            <p:ph idx="1"/>
          </p:nvPr>
        </p:nvSpPr>
        <p:spPr/>
        <p:txBody>
          <a:bodyPr>
            <a:normAutofit/>
          </a:bodyPr>
          <a:lstStyle/>
          <a:p>
            <a:pPr lvl="1"/>
            <a:r>
              <a:rPr lang="pt-BR" sz="2400" dirty="0"/>
              <a:t>Na Z-</a:t>
            </a:r>
            <a:r>
              <a:rPr lang="pt-BR" sz="2400" dirty="0" err="1"/>
              <a:t>library</a:t>
            </a:r>
            <a:r>
              <a:rPr lang="pt-BR" sz="2400" dirty="0"/>
              <a:t>, busque os livros com o argumento “Alexandre Araújo Costa”.</a:t>
            </a:r>
          </a:p>
          <a:p>
            <a:pPr lvl="1"/>
            <a:r>
              <a:rPr lang="en-US" sz="2400" dirty="0"/>
              <a:t>No </a:t>
            </a:r>
            <a:r>
              <a:rPr lang="en-US" sz="2400" dirty="0" err="1"/>
              <a:t>livro</a:t>
            </a:r>
            <a:r>
              <a:rPr lang="en-US" sz="2400" dirty="0"/>
              <a:t> </a:t>
            </a:r>
            <a:r>
              <a:rPr lang="en-US" sz="2400" dirty="0" err="1"/>
              <a:t>Introdução</a:t>
            </a:r>
            <a:r>
              <a:rPr lang="en-US" sz="2400" dirty="0"/>
              <a:t> </a:t>
            </a:r>
            <a:r>
              <a:rPr lang="en-US" sz="2400" dirty="0" err="1"/>
              <a:t>ao</a:t>
            </a:r>
            <a:r>
              <a:rPr lang="en-US" sz="2400" dirty="0"/>
              <a:t> </a:t>
            </a:r>
            <a:r>
              <a:rPr lang="en-US" sz="2400" dirty="0" err="1"/>
              <a:t>direito</a:t>
            </a:r>
            <a:r>
              <a:rPr lang="en-US" sz="2400" dirty="0"/>
              <a:t>, </a:t>
            </a:r>
            <a:r>
              <a:rPr lang="en-US" sz="2400" dirty="0" err="1"/>
              <a:t>copie</a:t>
            </a:r>
            <a:r>
              <a:rPr lang="en-US" sz="2400" dirty="0"/>
              <a:t> o ISBN e </a:t>
            </a:r>
            <a:r>
              <a:rPr lang="en-US" sz="2400" dirty="0" err="1"/>
              <a:t>cole</a:t>
            </a:r>
            <a:r>
              <a:rPr lang="en-US" sz="2400" dirty="0"/>
              <a:t> no Zotero, </a:t>
            </a:r>
            <a:r>
              <a:rPr lang="en-US" sz="2400" dirty="0" err="1"/>
              <a:t>na</a:t>
            </a:r>
            <a:r>
              <a:rPr lang="en-US" sz="2400" dirty="0"/>
              <a:t> aba do </a:t>
            </a:r>
            <a:r>
              <a:rPr lang="en-US" sz="2400" dirty="0" err="1"/>
              <a:t>Identificador</a:t>
            </a:r>
            <a:r>
              <a:rPr lang="en-US" sz="2400" dirty="0"/>
              <a:t>.</a:t>
            </a:r>
          </a:p>
          <a:p>
            <a:pPr lvl="1"/>
            <a:r>
              <a:rPr lang="en-US" sz="2400" dirty="0" err="1"/>
              <a:t>Isso</a:t>
            </a:r>
            <a:r>
              <a:rPr lang="en-US" sz="2400" dirty="0"/>
              <a:t> </a:t>
            </a:r>
            <a:r>
              <a:rPr lang="en-US" sz="2400" dirty="0" err="1"/>
              <a:t>permitirá</a:t>
            </a:r>
            <a:r>
              <a:rPr lang="en-US" sz="2400" dirty="0"/>
              <a:t> a </a:t>
            </a:r>
            <a:r>
              <a:rPr lang="en-US" sz="2400" dirty="0" err="1"/>
              <a:t>inserção</a:t>
            </a:r>
            <a:r>
              <a:rPr lang="en-US" sz="2400" dirty="0"/>
              <a:t> dos dados do </a:t>
            </a:r>
            <a:r>
              <a:rPr lang="en-US" sz="2400" dirty="0" err="1"/>
              <a:t>livro</a:t>
            </a:r>
            <a:r>
              <a:rPr lang="en-US" sz="2400" dirty="0"/>
              <a:t> </a:t>
            </a:r>
            <a:r>
              <a:rPr lang="en-US" sz="2400" dirty="0" err="1"/>
              <a:t>na</a:t>
            </a:r>
            <a:r>
              <a:rPr lang="en-US" sz="2400" dirty="0"/>
              <a:t> </a:t>
            </a:r>
            <a:r>
              <a:rPr lang="en-US" sz="2400" dirty="0" err="1"/>
              <a:t>biblioteca</a:t>
            </a:r>
            <a:r>
              <a:rPr lang="en-US" sz="2400" dirty="0"/>
              <a:t> Zotero que </a:t>
            </a:r>
            <a:r>
              <a:rPr lang="en-US" sz="2400" dirty="0" err="1"/>
              <a:t>estiver</a:t>
            </a:r>
            <a:r>
              <a:rPr lang="en-US" sz="2400" dirty="0"/>
              <a:t> </a:t>
            </a:r>
            <a:r>
              <a:rPr lang="en-US" sz="2400" dirty="0" err="1"/>
              <a:t>em</a:t>
            </a:r>
            <a:r>
              <a:rPr lang="en-US" sz="2400" dirty="0"/>
              <a:t> </a:t>
            </a:r>
            <a:r>
              <a:rPr lang="en-US" sz="2400" dirty="0" err="1"/>
              <a:t>uso</a:t>
            </a:r>
            <a:r>
              <a:rPr lang="en-US" sz="2400" dirty="0"/>
              <a:t>.</a:t>
            </a:r>
          </a:p>
          <a:p>
            <a:pPr lvl="1"/>
            <a:r>
              <a:rPr lang="en-US" sz="2400" dirty="0" err="1"/>
              <a:t>Insira</a:t>
            </a:r>
            <a:r>
              <a:rPr lang="en-US" sz="2400" dirty="0"/>
              <a:t> no </a:t>
            </a:r>
            <a:r>
              <a:rPr lang="en-US" sz="2400" dirty="0" err="1"/>
              <a:t>texto</a:t>
            </a:r>
            <a:r>
              <a:rPr lang="en-US" sz="2400" dirty="0"/>
              <a:t> do word </a:t>
            </a:r>
            <a:r>
              <a:rPr lang="en-US" sz="2400" dirty="0" err="1"/>
              <a:t>uma</a:t>
            </a:r>
            <a:r>
              <a:rPr lang="en-US" sz="2400" dirty="0"/>
              <a:t> nota com </a:t>
            </a:r>
            <a:r>
              <a:rPr lang="en-US" sz="2400" dirty="0" err="1"/>
              <a:t>esse</a:t>
            </a:r>
            <a:r>
              <a:rPr lang="en-US" sz="2400" dirty="0"/>
              <a:t> </a:t>
            </a:r>
            <a:r>
              <a:rPr lang="en-US" sz="2400" dirty="0" err="1"/>
              <a:t>livro</a:t>
            </a:r>
            <a:r>
              <a:rPr lang="en-US" sz="2400" dirty="0"/>
              <a:t>.</a:t>
            </a:r>
          </a:p>
          <a:p>
            <a:pPr lvl="1"/>
            <a:r>
              <a:rPr lang="en-US" sz="2400" dirty="0" err="1"/>
              <a:t>Insira</a:t>
            </a:r>
            <a:r>
              <a:rPr lang="en-US" sz="2400" dirty="0"/>
              <a:t>, no </a:t>
            </a:r>
            <a:r>
              <a:rPr lang="en-US" sz="2400" dirty="0" err="1"/>
              <a:t>fim</a:t>
            </a:r>
            <a:r>
              <a:rPr lang="en-US" sz="2400" dirty="0"/>
              <a:t> do </a:t>
            </a:r>
            <a:r>
              <a:rPr lang="en-US" sz="2400" dirty="0" err="1"/>
              <a:t>texto</a:t>
            </a:r>
            <a:r>
              <a:rPr lang="en-US" sz="2400" dirty="0"/>
              <a:t>, </a:t>
            </a:r>
            <a:r>
              <a:rPr lang="en-US" sz="2400" dirty="0" err="1"/>
              <a:t>uma</a:t>
            </a:r>
            <a:r>
              <a:rPr lang="en-US" sz="2400" dirty="0"/>
              <a:t> </a:t>
            </a:r>
            <a:r>
              <a:rPr lang="en-US" sz="2400" dirty="0" err="1"/>
              <a:t>bibliografia</a:t>
            </a:r>
            <a:r>
              <a:rPr lang="en-US" sz="2400" dirty="0"/>
              <a:t> (</a:t>
            </a:r>
            <a:r>
              <a:rPr lang="en-US" sz="2400" dirty="0" err="1"/>
              <a:t>usando</a:t>
            </a:r>
            <a:r>
              <a:rPr lang="en-US" sz="2400" dirty="0"/>
              <a:t> a aba Zotero do Word)</a:t>
            </a:r>
          </a:p>
          <a:p>
            <a:pPr lvl="1"/>
            <a:r>
              <a:rPr lang="en-US" sz="2400" dirty="0" err="1"/>
              <a:t>Altere</a:t>
            </a:r>
            <a:r>
              <a:rPr lang="en-US" sz="2400" dirty="0"/>
              <a:t> a </a:t>
            </a:r>
            <a:r>
              <a:rPr lang="en-US" sz="2400" dirty="0" err="1"/>
              <a:t>formatação</a:t>
            </a:r>
            <a:r>
              <a:rPr lang="en-US" sz="2400" dirty="0"/>
              <a:t> das </a:t>
            </a:r>
            <a:r>
              <a:rPr lang="en-US" sz="2400" dirty="0" err="1"/>
              <a:t>citações</a:t>
            </a:r>
            <a:r>
              <a:rPr lang="en-US" sz="2400" dirty="0"/>
              <a:t>, </a:t>
            </a:r>
            <a:r>
              <a:rPr lang="en-US" sz="2400" dirty="0" err="1"/>
              <a:t>na</a:t>
            </a:r>
            <a:r>
              <a:rPr lang="en-US" sz="2400" dirty="0"/>
              <a:t> aba Zotero</a:t>
            </a:r>
          </a:p>
          <a:p>
            <a:pPr lvl="1"/>
            <a:r>
              <a:rPr lang="en-US" sz="2400" dirty="0" err="1"/>
              <a:t>Pesquise</a:t>
            </a:r>
            <a:r>
              <a:rPr lang="en-US" sz="2400" dirty="0"/>
              <a:t> e </a:t>
            </a:r>
            <a:r>
              <a:rPr lang="en-US" sz="2400" dirty="0" err="1"/>
              <a:t>insira</a:t>
            </a:r>
            <a:r>
              <a:rPr lang="en-US" sz="2400" dirty="0"/>
              <a:t> o </a:t>
            </a:r>
            <a:r>
              <a:rPr lang="en-US" sz="2400" dirty="0" err="1"/>
              <a:t>formato</a:t>
            </a:r>
            <a:r>
              <a:rPr lang="en-US" sz="2400" dirty="0"/>
              <a:t> ABNT do IPEA</a:t>
            </a:r>
          </a:p>
        </p:txBody>
      </p:sp>
    </p:spTree>
    <p:extLst>
      <p:ext uri="{BB962C8B-B14F-4D97-AF65-F5344CB8AC3E}">
        <p14:creationId xmlns:p14="http://schemas.microsoft.com/office/powerpoint/2010/main" val="16633227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9745FA-B889-4904-B9C0-AF08F27FBE5C}"/>
              </a:ext>
            </a:extLst>
          </p:cNvPr>
          <p:cNvSpPr>
            <a:spLocks noGrp="1"/>
          </p:cNvSpPr>
          <p:nvPr>
            <p:ph type="title"/>
          </p:nvPr>
        </p:nvSpPr>
        <p:spPr/>
        <p:txBody>
          <a:bodyPr/>
          <a:lstStyle/>
          <a:p>
            <a:r>
              <a:rPr lang="pt-BR" dirty="0"/>
              <a:t>Ferramentas 17 a 19:SSRN, </a:t>
            </a:r>
            <a:r>
              <a:rPr lang="pt-BR" dirty="0" err="1"/>
              <a:t>researchgate</a:t>
            </a:r>
            <a:r>
              <a:rPr lang="pt-BR" dirty="0"/>
              <a:t>, academia</a:t>
            </a:r>
          </a:p>
        </p:txBody>
      </p:sp>
      <p:sp>
        <p:nvSpPr>
          <p:cNvPr id="3" name="Espaço Reservado para Conteúdo 2">
            <a:extLst>
              <a:ext uri="{FF2B5EF4-FFF2-40B4-BE49-F238E27FC236}">
                <a16:creationId xmlns:a16="http://schemas.microsoft.com/office/drawing/2014/main" id="{AEF62AB5-2BC6-4989-9724-9B3CBB74990C}"/>
              </a:ext>
            </a:extLst>
          </p:cNvPr>
          <p:cNvSpPr>
            <a:spLocks noGrp="1"/>
          </p:cNvSpPr>
          <p:nvPr>
            <p:ph idx="1"/>
          </p:nvPr>
        </p:nvSpPr>
        <p:spPr/>
        <p:txBody>
          <a:bodyPr>
            <a:normAutofit lnSpcReduction="10000"/>
          </a:bodyPr>
          <a:lstStyle/>
          <a:p>
            <a:pPr lvl="1"/>
            <a:r>
              <a:rPr lang="pt-BR" sz="2800" dirty="0"/>
              <a:t>Além dos repositórios de textos open </a:t>
            </a:r>
            <a:r>
              <a:rPr lang="pt-BR" sz="2800" dirty="0" err="1"/>
              <a:t>access</a:t>
            </a:r>
            <a:r>
              <a:rPr lang="pt-BR" sz="2800" dirty="0"/>
              <a:t>, existem algumas redes sociais em que os próprios pesquisadores têm perfis e publicam seus textos. Entre elas destacam-se:</a:t>
            </a:r>
          </a:p>
          <a:p>
            <a:pPr lvl="2"/>
            <a:r>
              <a:rPr lang="pt-BR" sz="2000" dirty="0"/>
              <a:t>SSRN: </a:t>
            </a:r>
            <a:r>
              <a:rPr lang="pt-BR" sz="2000" dirty="0">
                <a:hlinkClick r:id="rId2"/>
              </a:rPr>
              <a:t>https://www.ssrn.com/index.cfm/en/</a:t>
            </a:r>
            <a:r>
              <a:rPr lang="pt-BR" sz="2000" dirty="0"/>
              <a:t> </a:t>
            </a:r>
          </a:p>
          <a:p>
            <a:pPr lvl="2"/>
            <a:r>
              <a:rPr lang="pt-BR" sz="2000" dirty="0" err="1"/>
              <a:t>ResearchGate</a:t>
            </a:r>
            <a:r>
              <a:rPr lang="pt-BR" sz="2000" dirty="0"/>
              <a:t>: </a:t>
            </a:r>
            <a:r>
              <a:rPr lang="pt-BR" sz="2000" dirty="0">
                <a:hlinkClick r:id="rId3"/>
              </a:rPr>
              <a:t>https://www.researchgate.net/</a:t>
            </a:r>
            <a:r>
              <a:rPr lang="pt-BR" sz="2000" dirty="0"/>
              <a:t> </a:t>
            </a:r>
          </a:p>
          <a:p>
            <a:pPr lvl="2"/>
            <a:r>
              <a:rPr lang="pt-BR" sz="2000" dirty="0"/>
              <a:t>Academia: </a:t>
            </a:r>
            <a:r>
              <a:rPr lang="pt-BR" sz="2000" dirty="0">
                <a:hlinkClick r:id="rId4"/>
              </a:rPr>
              <a:t>https://www.academia.edu/</a:t>
            </a:r>
            <a:r>
              <a:rPr lang="pt-BR" sz="2000" dirty="0"/>
              <a:t> </a:t>
            </a:r>
          </a:p>
          <a:p>
            <a:pPr lvl="1"/>
            <a:r>
              <a:rPr lang="pt-BR" sz="2400" dirty="0"/>
              <a:t>Entre eles, parece-me que o mais interessante atualmente é o SSRN. O Academia teve um começo promissor, mas logo fechou as portas para tentar monetizar com mais eficiência os artigos publicados pelos próprios usuários. </a:t>
            </a:r>
          </a:p>
          <a:p>
            <a:pPr lvl="1"/>
            <a:r>
              <a:rPr lang="pt-BR" sz="2400" dirty="0"/>
              <a:t>O SSRN continua sendo um bom repositório, sem exigências de logins específicos para acessar os artigos e sem o oferecimento de serviços “premium”.</a:t>
            </a:r>
          </a:p>
        </p:txBody>
      </p:sp>
    </p:spTree>
    <p:extLst>
      <p:ext uri="{BB962C8B-B14F-4D97-AF65-F5344CB8AC3E}">
        <p14:creationId xmlns:p14="http://schemas.microsoft.com/office/powerpoint/2010/main" val="3230459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32478A-7382-41B9-9BE9-D39E6DE6BC7C}"/>
              </a:ext>
            </a:extLst>
          </p:cNvPr>
          <p:cNvSpPr>
            <a:spLocks noGrp="1"/>
          </p:cNvSpPr>
          <p:nvPr>
            <p:ph type="title"/>
          </p:nvPr>
        </p:nvSpPr>
        <p:spPr/>
        <p:txBody>
          <a:bodyPr/>
          <a:lstStyle/>
          <a:p>
            <a:r>
              <a:rPr lang="pt-BR" dirty="0"/>
              <a:t>Os textos podem variar em:</a:t>
            </a:r>
            <a:endParaRPr lang="en-US" dirty="0"/>
          </a:p>
        </p:txBody>
      </p:sp>
      <p:sp>
        <p:nvSpPr>
          <p:cNvPr id="3" name="Espaço Reservado para Conteúdo 2">
            <a:extLst>
              <a:ext uri="{FF2B5EF4-FFF2-40B4-BE49-F238E27FC236}">
                <a16:creationId xmlns:a16="http://schemas.microsoft.com/office/drawing/2014/main" id="{E11F3432-5FC2-4CF9-8A25-4143E14792EB}"/>
              </a:ext>
            </a:extLst>
          </p:cNvPr>
          <p:cNvSpPr>
            <a:spLocks noGrp="1"/>
          </p:cNvSpPr>
          <p:nvPr>
            <p:ph idx="1"/>
          </p:nvPr>
        </p:nvSpPr>
        <p:spPr/>
        <p:txBody>
          <a:bodyPr/>
          <a:lstStyle/>
          <a:p>
            <a:pPr lvl="1"/>
            <a:r>
              <a:rPr lang="pt-BR" sz="3200" dirty="0"/>
              <a:t>Conteúdo: ensaios ou relatórios de pesquisa</a:t>
            </a:r>
          </a:p>
          <a:p>
            <a:pPr lvl="1"/>
            <a:r>
              <a:rPr lang="pt-BR" sz="3200" dirty="0"/>
              <a:t>Estrutura: artigos ou monografias</a:t>
            </a:r>
          </a:p>
          <a:p>
            <a:pPr lvl="1"/>
            <a:r>
              <a:rPr lang="pt-BR" sz="3200" dirty="0"/>
              <a:t>Complexidade: dissertações ou teses</a:t>
            </a:r>
          </a:p>
          <a:p>
            <a:pPr lvl="1"/>
            <a:r>
              <a:rPr lang="pt-BR" sz="3200" dirty="0"/>
              <a:t>Finalidade: publicação de resultados ou demonstração de estudo</a:t>
            </a:r>
            <a:endParaRPr lang="en-US" dirty="0"/>
          </a:p>
        </p:txBody>
      </p:sp>
    </p:spTree>
    <p:extLst>
      <p:ext uri="{BB962C8B-B14F-4D97-AF65-F5344CB8AC3E}">
        <p14:creationId xmlns:p14="http://schemas.microsoft.com/office/powerpoint/2010/main" val="22711437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4BD5F7-2AAC-4017-9172-9606D07242FF}"/>
              </a:ext>
            </a:extLst>
          </p:cNvPr>
          <p:cNvSpPr>
            <a:spLocks noGrp="1"/>
          </p:cNvSpPr>
          <p:nvPr>
            <p:ph type="title"/>
          </p:nvPr>
        </p:nvSpPr>
        <p:spPr/>
        <p:txBody>
          <a:bodyPr/>
          <a:lstStyle/>
          <a:p>
            <a:r>
              <a:rPr lang="pt-BR" dirty="0"/>
              <a:t>Ferramenta 20: Academia FD</a:t>
            </a:r>
          </a:p>
        </p:txBody>
      </p:sp>
      <p:sp>
        <p:nvSpPr>
          <p:cNvPr id="3" name="Espaço Reservado para Conteúdo 2">
            <a:extLst>
              <a:ext uri="{FF2B5EF4-FFF2-40B4-BE49-F238E27FC236}">
                <a16:creationId xmlns:a16="http://schemas.microsoft.com/office/drawing/2014/main" id="{E3969C8B-77F6-485F-B7C6-0E2BB3C5CEFB}"/>
              </a:ext>
            </a:extLst>
          </p:cNvPr>
          <p:cNvSpPr>
            <a:spLocks noGrp="1"/>
          </p:cNvSpPr>
          <p:nvPr>
            <p:ph idx="1"/>
          </p:nvPr>
        </p:nvSpPr>
        <p:spPr/>
        <p:txBody>
          <a:bodyPr>
            <a:normAutofit/>
          </a:bodyPr>
          <a:lstStyle/>
          <a:p>
            <a:pPr lvl="1"/>
            <a:r>
              <a:rPr lang="pt-BR" sz="2800" dirty="0"/>
              <a:t>Site criado para agregar a comunidade acadêmica da FD/UnB</a:t>
            </a:r>
          </a:p>
          <a:p>
            <a:pPr lvl="1"/>
            <a:r>
              <a:rPr lang="pt-BR" sz="2800" dirty="0">
                <a:hlinkClick r:id="rId2"/>
              </a:rPr>
              <a:t>https://academia.direitounb.com.br/</a:t>
            </a:r>
            <a:endParaRPr lang="pt-BR" sz="2800" dirty="0"/>
          </a:p>
          <a:p>
            <a:pPr lvl="1"/>
            <a:r>
              <a:rPr lang="pt-BR" sz="2800" dirty="0">
                <a:hlinkClick r:id="rId3"/>
              </a:rPr>
              <a:t>Grupos de pesquisa</a:t>
            </a:r>
            <a:endParaRPr lang="pt-BR" sz="2800" dirty="0"/>
          </a:p>
          <a:p>
            <a:pPr lvl="1"/>
            <a:r>
              <a:rPr lang="pt-BR" sz="2800" dirty="0">
                <a:hlinkClick r:id="rId4"/>
              </a:rPr>
              <a:t>Livros eletrônicos</a:t>
            </a:r>
            <a:endParaRPr lang="pt-BR" sz="2800" dirty="0"/>
          </a:p>
        </p:txBody>
      </p:sp>
    </p:spTree>
    <p:extLst>
      <p:ext uri="{BB962C8B-B14F-4D97-AF65-F5344CB8AC3E}">
        <p14:creationId xmlns:p14="http://schemas.microsoft.com/office/powerpoint/2010/main" val="25350893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14BB5A-DA42-4928-ABDF-881D9F17F937}"/>
              </a:ext>
            </a:extLst>
          </p:cNvPr>
          <p:cNvSpPr>
            <a:spLocks noGrp="1"/>
          </p:cNvSpPr>
          <p:nvPr>
            <p:ph type="title"/>
          </p:nvPr>
        </p:nvSpPr>
        <p:spPr/>
        <p:txBody>
          <a:bodyPr/>
          <a:lstStyle/>
          <a:p>
            <a:r>
              <a:rPr lang="pt-BR" dirty="0"/>
              <a:t>Ferramenta 21: </a:t>
            </a:r>
            <a:r>
              <a:rPr lang="pt-BR" dirty="0" err="1"/>
              <a:t>Elicit</a:t>
            </a:r>
            <a:endParaRPr lang="pt-BR" dirty="0"/>
          </a:p>
        </p:txBody>
      </p:sp>
      <p:sp>
        <p:nvSpPr>
          <p:cNvPr id="3" name="Espaço Reservado para Conteúdo 2">
            <a:extLst>
              <a:ext uri="{FF2B5EF4-FFF2-40B4-BE49-F238E27FC236}">
                <a16:creationId xmlns:a16="http://schemas.microsoft.com/office/drawing/2014/main" id="{9B0AEADA-A8C1-4925-81BF-A68E6241C5DA}"/>
              </a:ext>
            </a:extLst>
          </p:cNvPr>
          <p:cNvSpPr>
            <a:spLocks noGrp="1"/>
          </p:cNvSpPr>
          <p:nvPr>
            <p:ph idx="1"/>
          </p:nvPr>
        </p:nvSpPr>
        <p:spPr/>
        <p:txBody>
          <a:bodyPr>
            <a:normAutofit lnSpcReduction="10000"/>
          </a:bodyPr>
          <a:lstStyle/>
          <a:p>
            <a:pPr lvl="1"/>
            <a:r>
              <a:rPr lang="pt-BR" sz="2800" dirty="0"/>
              <a:t>O </a:t>
            </a:r>
            <a:r>
              <a:rPr lang="pt-BR" sz="2800" dirty="0" err="1"/>
              <a:t>Elicit</a:t>
            </a:r>
            <a:r>
              <a:rPr lang="pt-BR" sz="2800" dirty="0"/>
              <a:t> (</a:t>
            </a:r>
            <a:r>
              <a:rPr lang="pt-BR" sz="2800" dirty="0">
                <a:hlinkClick r:id="rId2"/>
              </a:rPr>
              <a:t>https://elicit.org/</a:t>
            </a:r>
            <a:r>
              <a:rPr lang="pt-BR" sz="2800" dirty="0"/>
              <a:t>) também faz uma agregação de artigos open office, mas ele vai além de um repositório, pois o seu objetivo é o de servir como um auxiliar para a pesquisa, a partir do uso de Inteligência artificial generativa (GPT3).</a:t>
            </a:r>
          </a:p>
          <a:p>
            <a:pPr lvl="1"/>
            <a:r>
              <a:rPr lang="pt-BR" sz="2800" dirty="0"/>
              <a:t>O </a:t>
            </a:r>
            <a:r>
              <a:rPr lang="pt-BR" sz="2800" dirty="0" err="1"/>
              <a:t>Elicit</a:t>
            </a:r>
            <a:r>
              <a:rPr lang="pt-BR" sz="2800" dirty="0"/>
              <a:t> usa IA generativa sobre a base de dados do </a:t>
            </a:r>
            <a:r>
              <a:rPr lang="pt-BR" sz="2800" dirty="0" err="1"/>
              <a:t>Semantic</a:t>
            </a:r>
            <a:r>
              <a:rPr lang="pt-BR" sz="2800" dirty="0"/>
              <a:t> Scholar e, por isso, oferece textos originais, mas também produz respostas próprias, gerando novos textos a partir do corpo utilizado para o teste.</a:t>
            </a:r>
          </a:p>
          <a:p>
            <a:pPr lvl="1"/>
            <a:r>
              <a:rPr lang="pt-BR" sz="2800" dirty="0"/>
              <a:t>Entre no </a:t>
            </a:r>
            <a:r>
              <a:rPr lang="pt-BR" sz="2800" dirty="0" err="1"/>
              <a:t>Elicit</a:t>
            </a:r>
            <a:r>
              <a:rPr lang="pt-BR" sz="2800" dirty="0"/>
              <a:t>, na aba </a:t>
            </a:r>
            <a:r>
              <a:rPr lang="pt-BR" sz="2800" dirty="0" err="1"/>
              <a:t>Tasks</a:t>
            </a:r>
            <a:r>
              <a:rPr lang="pt-BR" sz="2800" dirty="0"/>
              <a:t> e veja algumas das funcionalidades que o programa se propõe a realizar.</a:t>
            </a:r>
          </a:p>
        </p:txBody>
      </p:sp>
    </p:spTree>
    <p:extLst>
      <p:ext uri="{BB962C8B-B14F-4D97-AF65-F5344CB8AC3E}">
        <p14:creationId xmlns:p14="http://schemas.microsoft.com/office/powerpoint/2010/main" val="37413751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8EBA57-8742-41EA-A978-CAA810240E2B}"/>
              </a:ext>
            </a:extLst>
          </p:cNvPr>
          <p:cNvSpPr>
            <a:spLocks noGrp="1"/>
          </p:cNvSpPr>
          <p:nvPr>
            <p:ph type="title"/>
          </p:nvPr>
        </p:nvSpPr>
        <p:spPr/>
        <p:txBody>
          <a:bodyPr/>
          <a:lstStyle/>
          <a:p>
            <a:r>
              <a:rPr lang="pt-BR" dirty="0"/>
              <a:t>Ferramenta 22: </a:t>
            </a:r>
            <a:r>
              <a:rPr lang="pt-BR" dirty="0" err="1"/>
              <a:t>Scispace</a:t>
            </a:r>
            <a:endParaRPr lang="pt-BR" dirty="0"/>
          </a:p>
        </p:txBody>
      </p:sp>
      <p:sp>
        <p:nvSpPr>
          <p:cNvPr id="3" name="Espaço Reservado para Conteúdo 2">
            <a:extLst>
              <a:ext uri="{FF2B5EF4-FFF2-40B4-BE49-F238E27FC236}">
                <a16:creationId xmlns:a16="http://schemas.microsoft.com/office/drawing/2014/main" id="{45A72B78-620C-402A-BBE5-E13464C7F24A}"/>
              </a:ext>
            </a:extLst>
          </p:cNvPr>
          <p:cNvSpPr>
            <a:spLocks noGrp="1"/>
          </p:cNvSpPr>
          <p:nvPr>
            <p:ph idx="1"/>
          </p:nvPr>
        </p:nvSpPr>
        <p:spPr/>
        <p:txBody>
          <a:bodyPr/>
          <a:lstStyle/>
          <a:p>
            <a:pPr lvl="1"/>
            <a:r>
              <a:rPr lang="pt-BR" sz="2800" dirty="0"/>
              <a:t>Um serviço de IA generativa semelhante ao </a:t>
            </a:r>
            <a:r>
              <a:rPr lang="pt-BR" sz="2800" dirty="0" err="1"/>
              <a:t>Elicit</a:t>
            </a:r>
            <a:r>
              <a:rPr lang="pt-BR" sz="2800" dirty="0"/>
              <a:t> é oferecido pelo </a:t>
            </a:r>
            <a:r>
              <a:rPr lang="pt-BR" sz="2800" dirty="0" err="1"/>
              <a:t>Scispace</a:t>
            </a:r>
            <a:r>
              <a:rPr lang="pt-BR" sz="2800" dirty="0"/>
              <a:t> (</a:t>
            </a:r>
            <a:r>
              <a:rPr lang="pt-BR" sz="2800" dirty="0">
                <a:hlinkClick r:id="rId2"/>
              </a:rPr>
              <a:t>https://typeset.io/</a:t>
            </a:r>
            <a:r>
              <a:rPr lang="pt-BR" sz="2800" dirty="0"/>
              <a:t>)</a:t>
            </a:r>
          </a:p>
          <a:p>
            <a:pPr lvl="1"/>
            <a:r>
              <a:rPr lang="pt-BR" sz="2800" dirty="0"/>
              <a:t>Este serviço tem uma barra interessante de ferramentas:</a:t>
            </a:r>
          </a:p>
          <a:p>
            <a:pPr lvl="2"/>
            <a:r>
              <a:rPr lang="pt-BR" sz="2400" dirty="0"/>
              <a:t>Revisão de literatura</a:t>
            </a:r>
          </a:p>
          <a:p>
            <a:pPr lvl="2"/>
            <a:r>
              <a:rPr lang="pt-BR" sz="2400" dirty="0"/>
              <a:t>Gerador de citações</a:t>
            </a:r>
          </a:p>
          <a:p>
            <a:pPr lvl="2"/>
            <a:r>
              <a:rPr lang="pt-BR" sz="2400" dirty="0"/>
              <a:t>Copiloto</a:t>
            </a:r>
          </a:p>
          <a:p>
            <a:pPr lvl="1"/>
            <a:r>
              <a:rPr lang="pt-BR" sz="2800" dirty="0"/>
              <a:t>Um serviço similar também é oferecido pelo Scite.ai, mas este não é gratuito.</a:t>
            </a:r>
          </a:p>
          <a:p>
            <a:endParaRPr lang="pt-BR" dirty="0"/>
          </a:p>
        </p:txBody>
      </p:sp>
    </p:spTree>
    <p:extLst>
      <p:ext uri="{BB962C8B-B14F-4D97-AF65-F5344CB8AC3E}">
        <p14:creationId xmlns:p14="http://schemas.microsoft.com/office/powerpoint/2010/main" val="240354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882E84-4D84-44DA-968E-3896E4816661}"/>
              </a:ext>
            </a:extLst>
          </p:cNvPr>
          <p:cNvSpPr>
            <a:spLocks noGrp="1"/>
          </p:cNvSpPr>
          <p:nvPr>
            <p:ph type="title"/>
          </p:nvPr>
        </p:nvSpPr>
        <p:spPr/>
        <p:txBody>
          <a:bodyPr/>
          <a:lstStyle/>
          <a:p>
            <a:r>
              <a:rPr lang="pt-BR" dirty="0"/>
              <a:t>A guerra dos processadores de texto</a:t>
            </a:r>
            <a:endParaRPr lang="en-US" dirty="0"/>
          </a:p>
        </p:txBody>
      </p:sp>
      <p:sp>
        <p:nvSpPr>
          <p:cNvPr id="3" name="Espaço Reservado para Conteúdo 2">
            <a:extLst>
              <a:ext uri="{FF2B5EF4-FFF2-40B4-BE49-F238E27FC236}">
                <a16:creationId xmlns:a16="http://schemas.microsoft.com/office/drawing/2014/main" id="{84D1B678-FA85-4D36-82AC-05FB5F1A0C27}"/>
              </a:ext>
            </a:extLst>
          </p:cNvPr>
          <p:cNvSpPr>
            <a:spLocks noGrp="1"/>
          </p:cNvSpPr>
          <p:nvPr>
            <p:ph idx="1"/>
          </p:nvPr>
        </p:nvSpPr>
        <p:spPr/>
        <p:txBody>
          <a:bodyPr>
            <a:normAutofit/>
          </a:bodyPr>
          <a:lstStyle/>
          <a:p>
            <a:pPr lvl="1"/>
            <a:r>
              <a:rPr lang="pt-BR" sz="2800" dirty="0"/>
              <a:t>Entre os anos 1980 e 1990, houve uma batalha intensa pela fixação dos modelos de programas de edição de texto.</a:t>
            </a:r>
          </a:p>
          <a:p>
            <a:pPr lvl="1"/>
            <a:r>
              <a:rPr lang="pt-BR" sz="2800" dirty="0"/>
              <a:t>A qualidade gráfica dos monitores daquela é poca era muito menor do que hoje, o que fazia com que fosse impossível que as telas mostrassem exatamente o modo como os textos seriam impressos</a:t>
            </a:r>
          </a:p>
          <a:p>
            <a:pPr lvl="1"/>
            <a:r>
              <a:rPr lang="pt-BR" sz="2800" dirty="0"/>
              <a:t>O mouse somente se tornou um periférico onipresente com a interface gráfica do Windows, em 1995</a:t>
            </a:r>
          </a:p>
          <a:p>
            <a:pPr lvl="1"/>
            <a:r>
              <a:rPr lang="pt-BR" sz="2800" dirty="0"/>
              <a:t>Antes disso, os programas funcionavam a partir do teclado</a:t>
            </a:r>
          </a:p>
          <a:p>
            <a:endParaRPr lang="en-US" dirty="0"/>
          </a:p>
        </p:txBody>
      </p:sp>
    </p:spTree>
    <p:extLst>
      <p:ext uri="{BB962C8B-B14F-4D97-AF65-F5344CB8AC3E}">
        <p14:creationId xmlns:p14="http://schemas.microsoft.com/office/powerpoint/2010/main" val="33321691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434DF0-0266-4656-A617-C3766BA5BCD8}"/>
              </a:ext>
            </a:extLst>
          </p:cNvPr>
          <p:cNvSpPr>
            <a:spLocks noGrp="1"/>
          </p:cNvSpPr>
          <p:nvPr>
            <p:ph type="title"/>
          </p:nvPr>
        </p:nvSpPr>
        <p:spPr/>
        <p:txBody>
          <a:bodyPr/>
          <a:lstStyle/>
          <a:p>
            <a:r>
              <a:rPr lang="pt-BR" dirty="0"/>
              <a:t>Abordagens centradas no teclado</a:t>
            </a:r>
            <a:endParaRPr lang="en-US" dirty="0"/>
          </a:p>
        </p:txBody>
      </p:sp>
      <p:sp>
        <p:nvSpPr>
          <p:cNvPr id="3" name="Espaço Reservado para Conteúdo 2">
            <a:extLst>
              <a:ext uri="{FF2B5EF4-FFF2-40B4-BE49-F238E27FC236}">
                <a16:creationId xmlns:a16="http://schemas.microsoft.com/office/drawing/2014/main" id="{981DD144-23EE-4CA6-9AE9-B9205E523DE6}"/>
              </a:ext>
            </a:extLst>
          </p:cNvPr>
          <p:cNvSpPr>
            <a:spLocks noGrp="1"/>
          </p:cNvSpPr>
          <p:nvPr>
            <p:ph idx="1"/>
          </p:nvPr>
        </p:nvSpPr>
        <p:spPr/>
        <p:txBody>
          <a:bodyPr>
            <a:normAutofit/>
          </a:bodyPr>
          <a:lstStyle/>
          <a:p>
            <a:pPr lvl="1"/>
            <a:r>
              <a:rPr lang="pt-BR" sz="2800" dirty="0"/>
              <a:t>Para quem usa fundamentalmente o teclado, é mais rápido formatar o texto ao mesmo tempo em que ele é escrito.</a:t>
            </a:r>
          </a:p>
          <a:p>
            <a:pPr lvl="1"/>
            <a:r>
              <a:rPr lang="pt-BR" sz="2800" dirty="0"/>
              <a:t>A estratégia típica dos primeiros processadores era a de intercalar o texto com combinações que serviam como marcadores de formatação</a:t>
            </a:r>
          </a:p>
          <a:p>
            <a:pPr lvl="1"/>
            <a:r>
              <a:rPr lang="pt-BR" sz="2800" dirty="0"/>
              <a:t>Pessoas devidamente treinadas conseguem atingir um alto grau de eficiência utilizando esse tipo de estratégia</a:t>
            </a:r>
          </a:p>
          <a:p>
            <a:pPr lvl="1"/>
            <a:r>
              <a:rPr lang="pt-BR" sz="2800" dirty="0"/>
              <a:t>Essas abordagens são as mais antigas e até hoje predominam em uma série de atividades de produção de texto</a:t>
            </a:r>
            <a:endParaRPr lang="en-US" sz="2800" dirty="0"/>
          </a:p>
        </p:txBody>
      </p:sp>
    </p:spTree>
    <p:extLst>
      <p:ext uri="{BB962C8B-B14F-4D97-AF65-F5344CB8AC3E}">
        <p14:creationId xmlns:p14="http://schemas.microsoft.com/office/powerpoint/2010/main" val="33697061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0B5021-7E57-4319-B59B-6CE32AE6E830}"/>
              </a:ext>
            </a:extLst>
          </p:cNvPr>
          <p:cNvSpPr>
            <a:spLocks noGrp="1"/>
          </p:cNvSpPr>
          <p:nvPr>
            <p:ph type="title"/>
          </p:nvPr>
        </p:nvSpPr>
        <p:spPr/>
        <p:txBody>
          <a:bodyPr/>
          <a:lstStyle/>
          <a:p>
            <a:r>
              <a:rPr lang="pt-BR" dirty="0"/>
              <a:t>Markup </a:t>
            </a:r>
            <a:r>
              <a:rPr lang="pt-BR" dirty="0" err="1"/>
              <a:t>languages</a:t>
            </a:r>
            <a:r>
              <a:rPr lang="pt-BR" dirty="0"/>
              <a:t>: a presença dos andaimes</a:t>
            </a:r>
            <a:endParaRPr lang="en-US" dirty="0"/>
          </a:p>
        </p:txBody>
      </p:sp>
      <p:sp>
        <p:nvSpPr>
          <p:cNvPr id="3" name="Espaço Reservado para Conteúdo 2">
            <a:extLst>
              <a:ext uri="{FF2B5EF4-FFF2-40B4-BE49-F238E27FC236}">
                <a16:creationId xmlns:a16="http://schemas.microsoft.com/office/drawing/2014/main" id="{40C00972-B3D3-4F5F-A438-F7E7DCA2CD74}"/>
              </a:ext>
            </a:extLst>
          </p:cNvPr>
          <p:cNvSpPr>
            <a:spLocks noGrp="1"/>
          </p:cNvSpPr>
          <p:nvPr>
            <p:ph idx="1"/>
          </p:nvPr>
        </p:nvSpPr>
        <p:spPr/>
        <p:txBody>
          <a:bodyPr>
            <a:normAutofit fontScale="92500"/>
          </a:bodyPr>
          <a:lstStyle/>
          <a:p>
            <a:pPr lvl="1"/>
            <a:r>
              <a:rPr lang="pt-BR" sz="3200" dirty="0"/>
              <a:t>As linguagens markup são sistemas de codificação de textos que mesclam, em uma mesma </a:t>
            </a:r>
            <a:r>
              <a:rPr lang="pt-BR" sz="3200" i="1" dirty="0" err="1"/>
              <a:t>string</a:t>
            </a:r>
            <a:r>
              <a:rPr lang="pt-BR" sz="3200" dirty="0"/>
              <a:t> (cadeia de caracteres), o conteúdo dos documentos e os códigos de formatação</a:t>
            </a:r>
          </a:p>
          <a:p>
            <a:pPr lvl="1"/>
            <a:r>
              <a:rPr lang="pt-BR" sz="3200" dirty="0"/>
              <a:t>Estas linguagens mantém uma diferença entre o que se vê durante a produção e o texto que será exibido ou impresso</a:t>
            </a:r>
          </a:p>
          <a:p>
            <a:pPr lvl="1"/>
            <a:r>
              <a:rPr lang="pt-BR" sz="3200" dirty="0"/>
              <a:t>As principais Markup </a:t>
            </a:r>
            <a:r>
              <a:rPr lang="pt-BR" sz="3200" dirty="0" err="1"/>
              <a:t>Languages</a:t>
            </a:r>
            <a:r>
              <a:rPr lang="pt-BR" sz="3200" dirty="0"/>
              <a:t> atuais são:</a:t>
            </a:r>
          </a:p>
          <a:p>
            <a:pPr lvl="2"/>
            <a:r>
              <a:rPr lang="pt-BR" sz="2400" dirty="0"/>
              <a:t>HTML</a:t>
            </a:r>
          </a:p>
          <a:p>
            <a:pPr lvl="2"/>
            <a:r>
              <a:rPr lang="pt-BR" sz="2400" dirty="0" err="1"/>
              <a:t>Tex</a:t>
            </a:r>
            <a:endParaRPr lang="pt-BR" sz="2400" dirty="0"/>
          </a:p>
          <a:p>
            <a:pPr lvl="2"/>
            <a:r>
              <a:rPr lang="pt-BR" sz="2400" dirty="0" err="1"/>
              <a:t>Markdown</a:t>
            </a:r>
            <a:endParaRPr lang="en-US" sz="2400" dirty="0"/>
          </a:p>
        </p:txBody>
      </p:sp>
    </p:spTree>
    <p:extLst>
      <p:ext uri="{BB962C8B-B14F-4D97-AF65-F5344CB8AC3E}">
        <p14:creationId xmlns:p14="http://schemas.microsoft.com/office/powerpoint/2010/main" val="18342588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40B830-BFA6-4D34-95AF-930F768801AC}"/>
              </a:ext>
            </a:extLst>
          </p:cNvPr>
          <p:cNvSpPr>
            <a:spLocks noGrp="1"/>
          </p:cNvSpPr>
          <p:nvPr>
            <p:ph type="title"/>
          </p:nvPr>
        </p:nvSpPr>
        <p:spPr/>
        <p:txBody>
          <a:bodyPr/>
          <a:lstStyle/>
          <a:p>
            <a:r>
              <a:rPr lang="pt-BR" dirty="0"/>
              <a:t>Exigências de publicação na web</a:t>
            </a:r>
            <a:endParaRPr lang="en-US" dirty="0"/>
          </a:p>
        </p:txBody>
      </p:sp>
      <p:sp>
        <p:nvSpPr>
          <p:cNvPr id="3" name="Espaço Reservado para Conteúdo 2">
            <a:extLst>
              <a:ext uri="{FF2B5EF4-FFF2-40B4-BE49-F238E27FC236}">
                <a16:creationId xmlns:a16="http://schemas.microsoft.com/office/drawing/2014/main" id="{8B7A0554-8BDC-4899-82E7-10761C614598}"/>
              </a:ext>
            </a:extLst>
          </p:cNvPr>
          <p:cNvSpPr>
            <a:spLocks noGrp="1"/>
          </p:cNvSpPr>
          <p:nvPr>
            <p:ph idx="1"/>
          </p:nvPr>
        </p:nvSpPr>
        <p:spPr/>
        <p:txBody>
          <a:bodyPr>
            <a:normAutofit/>
          </a:bodyPr>
          <a:lstStyle/>
          <a:p>
            <a:pPr lvl="1"/>
            <a:r>
              <a:rPr lang="pt-BR" sz="2000" b="0" i="0" dirty="0">
                <a:solidFill>
                  <a:srgbClr val="4B4B5A"/>
                </a:solidFill>
                <a:effectLst/>
                <a:latin typeface="Mulish"/>
              </a:rPr>
              <a:t>Quando você escreve no Word, toda sua formatação é voltada para preencher o modelo de página que você define, no tamanho predeterminado do documento que você quer imprimir.</a:t>
            </a:r>
          </a:p>
          <a:p>
            <a:pPr lvl="1"/>
            <a:r>
              <a:rPr lang="pt-BR" sz="2000" b="0" i="0" dirty="0">
                <a:solidFill>
                  <a:srgbClr val="4B4B5A"/>
                </a:solidFill>
                <a:effectLst/>
                <a:latin typeface="Mulish"/>
              </a:rPr>
              <a:t>Quando você escreve para a internet, essa moldura predefinida não existe. </a:t>
            </a:r>
          </a:p>
          <a:p>
            <a:pPr lvl="1"/>
            <a:r>
              <a:rPr lang="pt-BR" sz="2000" b="0" i="0" dirty="0">
                <a:solidFill>
                  <a:srgbClr val="4B4B5A"/>
                </a:solidFill>
                <a:effectLst/>
                <a:latin typeface="Mulish"/>
              </a:rPr>
              <a:t>O que existe é uma multiplicidade de tamanhos de janelas de exibição. Todo site atual tem uma estrutura “responsiva”, que se adapta ao tamanho das telas dos aparelhos utilizados pelo usuário.</a:t>
            </a:r>
          </a:p>
          <a:p>
            <a:pPr lvl="1"/>
            <a:r>
              <a:rPr lang="pt-BR" sz="2000" dirty="0">
                <a:solidFill>
                  <a:srgbClr val="4B4B5A"/>
                </a:solidFill>
                <a:latin typeface="Mulish"/>
              </a:rPr>
              <a:t>Para que seja possível enfrentar esse desafio, a estratégia WYSIWYG não funciona. Nesse caso, é necessária uma ampla flexibilidade, para que o browser adapte o texto ao formato de exibição comportado pela tela.</a:t>
            </a:r>
          </a:p>
          <a:p>
            <a:pPr lvl="1"/>
            <a:r>
              <a:rPr lang="pt-BR" sz="2000" dirty="0">
                <a:solidFill>
                  <a:srgbClr val="4B4B5A"/>
                </a:solidFill>
                <a:latin typeface="Mulish"/>
              </a:rPr>
              <a:t>Isso exige uma grande independência entre os conteúdos e os formatos, que são viabilizadas pelas linguagens Markup.</a:t>
            </a:r>
            <a:endParaRPr lang="en-US" sz="2000" dirty="0"/>
          </a:p>
        </p:txBody>
      </p:sp>
    </p:spTree>
    <p:extLst>
      <p:ext uri="{BB962C8B-B14F-4D97-AF65-F5344CB8AC3E}">
        <p14:creationId xmlns:p14="http://schemas.microsoft.com/office/powerpoint/2010/main" val="1777930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07B29F-2EE1-478E-B1D8-CA30F2F041DD}"/>
              </a:ext>
            </a:extLst>
          </p:cNvPr>
          <p:cNvSpPr>
            <a:spLocks noGrp="1"/>
          </p:cNvSpPr>
          <p:nvPr>
            <p:ph type="title"/>
          </p:nvPr>
        </p:nvSpPr>
        <p:spPr/>
        <p:txBody>
          <a:bodyPr/>
          <a:lstStyle/>
          <a:p>
            <a:r>
              <a:rPr lang="pt-BR" dirty="0"/>
              <a:t>HTML</a:t>
            </a:r>
            <a:endParaRPr lang="en-US" dirty="0"/>
          </a:p>
        </p:txBody>
      </p:sp>
      <p:sp>
        <p:nvSpPr>
          <p:cNvPr id="3" name="Espaço Reservado para Conteúdo 2">
            <a:extLst>
              <a:ext uri="{FF2B5EF4-FFF2-40B4-BE49-F238E27FC236}">
                <a16:creationId xmlns:a16="http://schemas.microsoft.com/office/drawing/2014/main" id="{77F2E0EE-99A9-490F-B2CD-18865DBE8B52}"/>
              </a:ext>
            </a:extLst>
          </p:cNvPr>
          <p:cNvSpPr>
            <a:spLocks noGrp="1"/>
          </p:cNvSpPr>
          <p:nvPr>
            <p:ph idx="1"/>
          </p:nvPr>
        </p:nvSpPr>
        <p:spPr/>
        <p:txBody>
          <a:bodyPr>
            <a:normAutofit fontScale="92500"/>
          </a:bodyPr>
          <a:lstStyle/>
          <a:p>
            <a:pPr lvl="1"/>
            <a:r>
              <a:rPr lang="pt-BR" sz="2800" dirty="0"/>
              <a:t>HTML é a linguagem na qual são escritas as páginas da World </a:t>
            </a:r>
            <a:r>
              <a:rPr lang="pt-BR" sz="2800" dirty="0" err="1"/>
              <a:t>Wide</a:t>
            </a:r>
            <a:r>
              <a:rPr lang="pt-BR" sz="2800" dirty="0"/>
              <a:t> Web</a:t>
            </a:r>
          </a:p>
          <a:p>
            <a:pPr lvl="1"/>
            <a:r>
              <a:rPr lang="pt-BR" sz="2800" dirty="0"/>
              <a:t>Enquanto a Internet é uma rede física de computadores interconectados, a WWW é uma grande coleção de conteúdos, que segue a estrutura definida pelo célebre programador Tim-</a:t>
            </a:r>
            <a:r>
              <a:rPr lang="pt-BR" sz="2800" dirty="0" err="1"/>
              <a:t>Berners</a:t>
            </a:r>
            <a:r>
              <a:rPr lang="pt-BR" sz="2800" dirty="0"/>
              <a:t> Lee, no início dos anos 1990</a:t>
            </a:r>
          </a:p>
          <a:p>
            <a:pPr lvl="1"/>
            <a:r>
              <a:rPr lang="pt-BR" sz="2800" dirty="0"/>
              <a:t>A estrutura da Web é baseada na definição de:</a:t>
            </a:r>
          </a:p>
          <a:p>
            <a:pPr lvl="2"/>
            <a:r>
              <a:rPr lang="pt-BR" sz="2000" dirty="0"/>
              <a:t>Um localizador único para cada página (URL, comumente chamado de endereço)</a:t>
            </a:r>
          </a:p>
          <a:p>
            <a:pPr lvl="2"/>
            <a:r>
              <a:rPr lang="pt-BR" sz="2000" dirty="0"/>
              <a:t>Uma linguagem markup capaz de apresentar os comandos de formatação do texto na tela</a:t>
            </a:r>
          </a:p>
          <a:p>
            <a:pPr lvl="2"/>
            <a:r>
              <a:rPr lang="pt-BR" sz="2000" dirty="0"/>
              <a:t>Um software capaz de exibir na tela as imagens definidas pelo código em HTML (o browser)</a:t>
            </a:r>
          </a:p>
          <a:p>
            <a:pPr lvl="1"/>
            <a:endParaRPr lang="en-US" dirty="0"/>
          </a:p>
        </p:txBody>
      </p:sp>
    </p:spTree>
    <p:extLst>
      <p:ext uri="{BB962C8B-B14F-4D97-AF65-F5344CB8AC3E}">
        <p14:creationId xmlns:p14="http://schemas.microsoft.com/office/powerpoint/2010/main" val="25732965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9D7B8E-A48B-4E93-B64C-59A0CBD26204}"/>
              </a:ext>
            </a:extLst>
          </p:cNvPr>
          <p:cNvSpPr>
            <a:spLocks noGrp="1"/>
          </p:cNvSpPr>
          <p:nvPr>
            <p:ph type="title"/>
          </p:nvPr>
        </p:nvSpPr>
        <p:spPr/>
        <p:txBody>
          <a:bodyPr/>
          <a:lstStyle/>
          <a:p>
            <a:r>
              <a:rPr lang="pt-BR" dirty="0"/>
              <a:t>Código-fonte</a:t>
            </a:r>
            <a:endParaRPr lang="en-US" dirty="0"/>
          </a:p>
        </p:txBody>
      </p:sp>
      <p:sp>
        <p:nvSpPr>
          <p:cNvPr id="3" name="Espaço Reservado para Conteúdo 2">
            <a:extLst>
              <a:ext uri="{FF2B5EF4-FFF2-40B4-BE49-F238E27FC236}">
                <a16:creationId xmlns:a16="http://schemas.microsoft.com/office/drawing/2014/main" id="{89B88FD6-7A22-4A32-972E-0A0E5DDC106F}"/>
              </a:ext>
            </a:extLst>
          </p:cNvPr>
          <p:cNvSpPr>
            <a:spLocks noGrp="1"/>
          </p:cNvSpPr>
          <p:nvPr>
            <p:ph idx="1"/>
          </p:nvPr>
        </p:nvSpPr>
        <p:spPr/>
        <p:txBody>
          <a:bodyPr/>
          <a:lstStyle/>
          <a:p>
            <a:pPr lvl="1"/>
            <a:r>
              <a:rPr lang="pt-BR" sz="2800" dirty="0"/>
              <a:t>Se você deseja produzir conteúdo para internet, precisará aprender ao menos um pouco de HTML</a:t>
            </a:r>
          </a:p>
          <a:p>
            <a:pPr lvl="1"/>
            <a:r>
              <a:rPr lang="pt-BR" sz="2800" dirty="0"/>
              <a:t>Experimente apertar o </a:t>
            </a:r>
            <a:r>
              <a:rPr lang="pt-BR" sz="2800" dirty="0" err="1"/>
              <a:t>Ctrl</a:t>
            </a:r>
            <a:r>
              <a:rPr lang="pt-BR" sz="2800" dirty="0"/>
              <a:t>-U em um browser: ele vai mostrar o código-fonte da página, ou seja, o texto em linguagem de computação (nesse caso, HTML) que o seu browser converte nas imagens que você observa</a:t>
            </a:r>
          </a:p>
          <a:p>
            <a:pPr lvl="1"/>
            <a:r>
              <a:rPr lang="pt-BR" sz="2800" dirty="0"/>
              <a:t>Experimente inspecionar (</a:t>
            </a:r>
            <a:r>
              <a:rPr lang="pt-BR" sz="2800" dirty="0" err="1"/>
              <a:t>Ctrl</a:t>
            </a:r>
            <a:r>
              <a:rPr lang="pt-BR" sz="2800" dirty="0"/>
              <a:t>-Shift-I) a página e verá também as formatações mais complexas, que usam do CSS (</a:t>
            </a:r>
            <a:r>
              <a:rPr lang="pt-BR" sz="2800" dirty="0" err="1"/>
              <a:t>Cascading</a:t>
            </a:r>
            <a:r>
              <a:rPr lang="pt-BR" sz="2800" dirty="0"/>
              <a:t> </a:t>
            </a:r>
            <a:r>
              <a:rPr lang="pt-BR" sz="2800" dirty="0" err="1"/>
              <a:t>Style</a:t>
            </a:r>
            <a:r>
              <a:rPr lang="pt-BR" sz="2800" dirty="0"/>
              <a:t> </a:t>
            </a:r>
            <a:r>
              <a:rPr lang="pt-BR" sz="2800" dirty="0" err="1"/>
              <a:t>Sheets</a:t>
            </a:r>
            <a:r>
              <a:rPr lang="pt-BR" sz="2800" dirty="0"/>
              <a:t>) </a:t>
            </a:r>
          </a:p>
          <a:p>
            <a:endParaRPr lang="en-US" dirty="0"/>
          </a:p>
        </p:txBody>
      </p:sp>
    </p:spTree>
    <p:extLst>
      <p:ext uri="{BB962C8B-B14F-4D97-AF65-F5344CB8AC3E}">
        <p14:creationId xmlns:p14="http://schemas.microsoft.com/office/powerpoint/2010/main" val="7874938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450811-E48C-4497-94D0-E218823E379D}"/>
              </a:ext>
            </a:extLst>
          </p:cNvPr>
          <p:cNvSpPr>
            <a:spLocks noGrp="1"/>
          </p:cNvSpPr>
          <p:nvPr>
            <p:ph type="title"/>
          </p:nvPr>
        </p:nvSpPr>
        <p:spPr/>
        <p:txBody>
          <a:bodyPr/>
          <a:lstStyle/>
          <a:p>
            <a:r>
              <a:rPr lang="pt-BR" dirty="0"/>
              <a:t>Ferramenta 23: </a:t>
            </a:r>
            <a:r>
              <a:rPr lang="pt-BR" dirty="0" err="1"/>
              <a:t>Wordpress</a:t>
            </a:r>
            <a:r>
              <a:rPr lang="pt-BR" dirty="0"/>
              <a:t> Editor</a:t>
            </a:r>
            <a:endParaRPr lang="en-US" dirty="0"/>
          </a:p>
        </p:txBody>
      </p:sp>
      <p:sp>
        <p:nvSpPr>
          <p:cNvPr id="3" name="Espaço Reservado para Conteúdo 2">
            <a:extLst>
              <a:ext uri="{FF2B5EF4-FFF2-40B4-BE49-F238E27FC236}">
                <a16:creationId xmlns:a16="http://schemas.microsoft.com/office/drawing/2014/main" id="{6C876DF9-99C4-4059-A8D4-E6A190C0A0A1}"/>
              </a:ext>
            </a:extLst>
          </p:cNvPr>
          <p:cNvSpPr>
            <a:spLocks noGrp="1"/>
          </p:cNvSpPr>
          <p:nvPr>
            <p:ph idx="1"/>
          </p:nvPr>
        </p:nvSpPr>
        <p:spPr/>
        <p:txBody>
          <a:bodyPr>
            <a:normAutofit fontScale="92500" lnSpcReduction="10000"/>
          </a:bodyPr>
          <a:lstStyle/>
          <a:p>
            <a:pPr lvl="1"/>
            <a:r>
              <a:rPr lang="pt-BR" sz="2800" dirty="0"/>
              <a:t>Atualmente, você não precisa escrever diretamente em HTML para gerar as páginas, pois há editores que se encarregam de produzir esse código fonte, a partir de certos temas (layouts predefinidos).</a:t>
            </a:r>
          </a:p>
          <a:p>
            <a:pPr lvl="1"/>
            <a:r>
              <a:rPr lang="pt-BR" sz="2800" dirty="0"/>
              <a:t>Uma das formas mais simples de criar um blog/site é utilizar o serviço gratuito da </a:t>
            </a:r>
            <a:r>
              <a:rPr lang="pt-BR" sz="2800" dirty="0" err="1"/>
              <a:t>WordPress</a:t>
            </a:r>
            <a:r>
              <a:rPr lang="pt-BR" sz="2800" dirty="0"/>
              <a:t>: </a:t>
            </a:r>
            <a:r>
              <a:rPr lang="pt-BR" sz="2800" dirty="0">
                <a:hlinkClick r:id="rId2"/>
              </a:rPr>
              <a:t>https://wordpress.com/</a:t>
            </a:r>
            <a:endParaRPr lang="pt-BR" sz="2800" dirty="0"/>
          </a:p>
          <a:p>
            <a:pPr lvl="1"/>
            <a:r>
              <a:rPr lang="pt-BR" sz="2800" dirty="0"/>
              <a:t>Como a academia é um ambiente de diálogo, a criação de um blog é uma inciativa interessante</a:t>
            </a:r>
          </a:p>
          <a:p>
            <a:pPr lvl="1"/>
            <a:r>
              <a:rPr lang="pt-BR" sz="2800" dirty="0"/>
              <a:t>No ambiente do </a:t>
            </a:r>
            <a:r>
              <a:rPr lang="pt-BR" sz="2800" dirty="0" err="1"/>
              <a:t>WordPress</a:t>
            </a:r>
            <a:r>
              <a:rPr lang="pt-BR" sz="2800" dirty="0"/>
              <a:t>, você utilizará o editor online, que permite ingressar com o texto e fazer algumas formatações simples. As formatações mais complexas serão realizadas por meio da adoção ou customização de algum dos temas disponíveis.</a:t>
            </a:r>
            <a:endParaRPr lang="en-US" dirty="0"/>
          </a:p>
        </p:txBody>
      </p:sp>
    </p:spTree>
    <p:extLst>
      <p:ext uri="{BB962C8B-B14F-4D97-AF65-F5344CB8AC3E}">
        <p14:creationId xmlns:p14="http://schemas.microsoft.com/office/powerpoint/2010/main" val="1142144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id="{BADE32C5-37F6-472F-B45E-305124C355BD}"/>
              </a:ext>
            </a:extLst>
          </p:cNvPr>
          <p:cNvSpPr>
            <a:spLocks noGrp="1"/>
          </p:cNvSpPr>
          <p:nvPr>
            <p:ph type="title"/>
          </p:nvPr>
        </p:nvSpPr>
        <p:spPr/>
        <p:txBody>
          <a:bodyPr/>
          <a:lstStyle/>
          <a:p>
            <a:r>
              <a:rPr lang="pt-BR" dirty="0"/>
              <a:t>Modalidades de textos</a:t>
            </a:r>
            <a:endParaRPr lang="en-US" dirty="0"/>
          </a:p>
        </p:txBody>
      </p:sp>
      <p:sp>
        <p:nvSpPr>
          <p:cNvPr id="8" name="Espaço Reservado para Texto 7">
            <a:extLst>
              <a:ext uri="{FF2B5EF4-FFF2-40B4-BE49-F238E27FC236}">
                <a16:creationId xmlns:a16="http://schemas.microsoft.com/office/drawing/2014/main" id="{C3D9E622-5795-4D88-ACC9-76296DDB50CC}"/>
              </a:ext>
            </a:extLst>
          </p:cNvPr>
          <p:cNvSpPr>
            <a:spLocks noGrp="1"/>
          </p:cNvSpPr>
          <p:nvPr>
            <p:ph type="body" idx="1"/>
          </p:nvPr>
        </p:nvSpPr>
        <p:spPr/>
        <p:txBody>
          <a:bodyPr/>
          <a:lstStyle/>
          <a:p>
            <a:r>
              <a:rPr lang="pt-BR" dirty="0"/>
              <a:t>Publicação de resultados de pesquisa</a:t>
            </a:r>
            <a:endParaRPr lang="en-US" dirty="0"/>
          </a:p>
        </p:txBody>
      </p:sp>
      <p:sp>
        <p:nvSpPr>
          <p:cNvPr id="5" name="Espaço Reservado para Conteúdo 4">
            <a:extLst>
              <a:ext uri="{FF2B5EF4-FFF2-40B4-BE49-F238E27FC236}">
                <a16:creationId xmlns:a16="http://schemas.microsoft.com/office/drawing/2014/main" id="{0E494057-02A0-47CF-85B5-B30157E6C1F1}"/>
              </a:ext>
            </a:extLst>
          </p:cNvPr>
          <p:cNvSpPr>
            <a:spLocks noGrp="1"/>
          </p:cNvSpPr>
          <p:nvPr>
            <p:ph sz="half" idx="2"/>
          </p:nvPr>
        </p:nvSpPr>
        <p:spPr/>
        <p:txBody>
          <a:bodyPr/>
          <a:lstStyle/>
          <a:p>
            <a:pPr lvl="1"/>
            <a:r>
              <a:rPr lang="pt-BR" sz="2000" dirty="0"/>
              <a:t>Artigos / </a:t>
            </a:r>
            <a:r>
              <a:rPr lang="pt-BR" sz="2000" dirty="0" err="1"/>
              <a:t>Papers</a:t>
            </a:r>
            <a:endParaRPr lang="pt-BR" sz="2000" dirty="0"/>
          </a:p>
          <a:p>
            <a:pPr lvl="1"/>
            <a:r>
              <a:rPr lang="pt-BR" sz="2000" dirty="0"/>
              <a:t>Monografias</a:t>
            </a:r>
          </a:p>
          <a:p>
            <a:pPr lvl="1"/>
            <a:r>
              <a:rPr lang="pt-BR" sz="2000" dirty="0"/>
              <a:t>Dissertações</a:t>
            </a:r>
          </a:p>
          <a:p>
            <a:pPr lvl="1"/>
            <a:r>
              <a:rPr lang="pt-BR" sz="2000" dirty="0"/>
              <a:t>Teses</a:t>
            </a:r>
          </a:p>
          <a:p>
            <a:endParaRPr lang="en-US" dirty="0"/>
          </a:p>
        </p:txBody>
      </p:sp>
      <p:sp>
        <p:nvSpPr>
          <p:cNvPr id="9" name="Espaço Reservado para Texto 8">
            <a:extLst>
              <a:ext uri="{FF2B5EF4-FFF2-40B4-BE49-F238E27FC236}">
                <a16:creationId xmlns:a16="http://schemas.microsoft.com/office/drawing/2014/main" id="{40F1E6D4-42D3-4D71-A2F3-011A0F8D1778}"/>
              </a:ext>
            </a:extLst>
          </p:cNvPr>
          <p:cNvSpPr>
            <a:spLocks noGrp="1"/>
          </p:cNvSpPr>
          <p:nvPr>
            <p:ph type="body" sz="quarter" idx="3"/>
          </p:nvPr>
        </p:nvSpPr>
        <p:spPr/>
        <p:txBody>
          <a:bodyPr/>
          <a:lstStyle/>
          <a:p>
            <a:r>
              <a:rPr lang="pt-BR" dirty="0"/>
              <a:t>Outros tipos</a:t>
            </a:r>
            <a:endParaRPr lang="en-US" dirty="0"/>
          </a:p>
        </p:txBody>
      </p:sp>
      <p:sp>
        <p:nvSpPr>
          <p:cNvPr id="6" name="Espaço Reservado para Conteúdo 5">
            <a:extLst>
              <a:ext uri="{FF2B5EF4-FFF2-40B4-BE49-F238E27FC236}">
                <a16:creationId xmlns:a16="http://schemas.microsoft.com/office/drawing/2014/main" id="{F444A621-97F1-4314-AED3-3048E498D3CF}"/>
              </a:ext>
            </a:extLst>
          </p:cNvPr>
          <p:cNvSpPr>
            <a:spLocks noGrp="1"/>
          </p:cNvSpPr>
          <p:nvPr>
            <p:ph sz="quarter" idx="4"/>
          </p:nvPr>
        </p:nvSpPr>
        <p:spPr/>
        <p:txBody>
          <a:bodyPr/>
          <a:lstStyle/>
          <a:p>
            <a:pPr lvl="1"/>
            <a:r>
              <a:rPr lang="pt-BR" sz="2400" dirty="0"/>
              <a:t>Fichamentos</a:t>
            </a:r>
          </a:p>
          <a:p>
            <a:pPr lvl="1"/>
            <a:r>
              <a:rPr lang="pt-BR" sz="2400" dirty="0"/>
              <a:t>Projetos</a:t>
            </a:r>
          </a:p>
          <a:p>
            <a:pPr lvl="1"/>
            <a:r>
              <a:rPr lang="pt-BR" sz="2400" dirty="0"/>
              <a:t>Relatórios</a:t>
            </a:r>
          </a:p>
          <a:p>
            <a:pPr lvl="1"/>
            <a:r>
              <a:rPr lang="pt-BR" sz="2400" dirty="0"/>
              <a:t>Regulamentos</a:t>
            </a:r>
          </a:p>
          <a:p>
            <a:endParaRPr lang="en-US" dirty="0"/>
          </a:p>
        </p:txBody>
      </p:sp>
    </p:spTree>
    <p:extLst>
      <p:ext uri="{BB962C8B-B14F-4D97-AF65-F5344CB8AC3E}">
        <p14:creationId xmlns:p14="http://schemas.microsoft.com/office/powerpoint/2010/main" val="320920940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7BEBF5-F6EE-4E9A-9563-587C1A19EEB5}"/>
              </a:ext>
            </a:extLst>
          </p:cNvPr>
          <p:cNvSpPr>
            <a:spLocks noGrp="1"/>
          </p:cNvSpPr>
          <p:nvPr>
            <p:ph type="title"/>
          </p:nvPr>
        </p:nvSpPr>
        <p:spPr/>
        <p:txBody>
          <a:bodyPr/>
          <a:lstStyle/>
          <a:p>
            <a:r>
              <a:rPr lang="pt-BR" dirty="0"/>
              <a:t>Editores de </a:t>
            </a:r>
            <a:r>
              <a:rPr lang="pt-BR" dirty="0" err="1"/>
              <a:t>markdown</a:t>
            </a:r>
            <a:endParaRPr lang="en-US" dirty="0"/>
          </a:p>
        </p:txBody>
      </p:sp>
      <p:sp>
        <p:nvSpPr>
          <p:cNvPr id="3" name="Espaço Reservado para Conteúdo 2">
            <a:extLst>
              <a:ext uri="{FF2B5EF4-FFF2-40B4-BE49-F238E27FC236}">
                <a16:creationId xmlns:a16="http://schemas.microsoft.com/office/drawing/2014/main" id="{1AE63134-B7EB-428C-8E45-9ACD734622B2}"/>
              </a:ext>
            </a:extLst>
          </p:cNvPr>
          <p:cNvSpPr>
            <a:spLocks noGrp="1"/>
          </p:cNvSpPr>
          <p:nvPr>
            <p:ph idx="1"/>
          </p:nvPr>
        </p:nvSpPr>
        <p:spPr/>
        <p:txBody>
          <a:bodyPr/>
          <a:lstStyle/>
          <a:p>
            <a:pPr lvl="1"/>
            <a:r>
              <a:rPr lang="pt-BR" sz="2400" dirty="0"/>
              <a:t>HTML é uma linguagem complexa, com ampla flexibilidade de formatação, utilizada para definir páginas na WWW.</a:t>
            </a:r>
          </a:p>
          <a:p>
            <a:pPr lvl="1"/>
            <a:r>
              <a:rPr lang="pt-BR" sz="2400" dirty="0"/>
              <a:t>Para produzir documentos, utiliza-se uma linguagem mais simples, com poucas formatações disponíveis, que são suficientes para fazer documentos.</a:t>
            </a:r>
          </a:p>
          <a:p>
            <a:pPr lvl="1"/>
            <a:r>
              <a:rPr lang="pt-BR" sz="2400" dirty="0"/>
              <a:t>No caso da documentação das páginas de internet (aqueles documentos de </a:t>
            </a:r>
            <a:r>
              <a:rPr lang="pt-BR" sz="2400" dirty="0" err="1"/>
              <a:t>readme</a:t>
            </a:r>
            <a:r>
              <a:rPr lang="pt-BR" sz="2400" dirty="0"/>
              <a:t>), a linguagem mais utilizada é o </a:t>
            </a:r>
            <a:r>
              <a:rPr lang="pt-BR" sz="2400" dirty="0" err="1"/>
              <a:t>MarkDown</a:t>
            </a:r>
            <a:r>
              <a:rPr lang="pt-BR" sz="2400" dirty="0"/>
              <a:t> (com arquivos .</a:t>
            </a:r>
            <a:r>
              <a:rPr lang="pt-BR" sz="2400" dirty="0" err="1"/>
              <a:t>md</a:t>
            </a:r>
            <a:r>
              <a:rPr lang="pt-BR" sz="2400" dirty="0"/>
              <a:t>).</a:t>
            </a:r>
          </a:p>
          <a:p>
            <a:pPr lvl="1"/>
            <a:r>
              <a:rPr lang="pt-BR" sz="2400" dirty="0"/>
              <a:t>Essa linguagem também é usada para finalidades mais amplas, com a vantagem de que ela é mais rica que as possibilidades do </a:t>
            </a:r>
            <a:r>
              <a:rPr lang="pt-BR" sz="2400" dirty="0" err="1"/>
              <a:t>txt</a:t>
            </a:r>
            <a:r>
              <a:rPr lang="pt-BR" sz="2400" dirty="0"/>
              <a:t>, mas pode ser lida por vários tipos de programas (inclusive pelos editores que geram os códigos HTML).</a:t>
            </a:r>
          </a:p>
          <a:p>
            <a:endParaRPr lang="en-US" dirty="0"/>
          </a:p>
        </p:txBody>
      </p:sp>
    </p:spTree>
    <p:extLst>
      <p:ext uri="{BB962C8B-B14F-4D97-AF65-F5344CB8AC3E}">
        <p14:creationId xmlns:p14="http://schemas.microsoft.com/office/powerpoint/2010/main" val="212680535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622945-7CF9-4FAC-8A25-EBF94A9D5D47}"/>
              </a:ext>
            </a:extLst>
          </p:cNvPr>
          <p:cNvSpPr>
            <a:spLocks noGrp="1"/>
          </p:cNvSpPr>
          <p:nvPr>
            <p:ph type="title"/>
          </p:nvPr>
        </p:nvSpPr>
        <p:spPr/>
        <p:txBody>
          <a:bodyPr/>
          <a:lstStyle/>
          <a:p>
            <a:r>
              <a:rPr lang="pt-BR" dirty="0"/>
              <a:t>Ferramenta 24: </a:t>
            </a:r>
            <a:r>
              <a:rPr lang="pt-BR" dirty="0" err="1"/>
              <a:t>Typora</a:t>
            </a:r>
            <a:endParaRPr lang="en-US" dirty="0"/>
          </a:p>
        </p:txBody>
      </p:sp>
      <p:sp>
        <p:nvSpPr>
          <p:cNvPr id="3" name="Espaço Reservado para Conteúdo 2">
            <a:extLst>
              <a:ext uri="{FF2B5EF4-FFF2-40B4-BE49-F238E27FC236}">
                <a16:creationId xmlns:a16="http://schemas.microsoft.com/office/drawing/2014/main" id="{D6E12B3A-EFA6-423A-B74C-06762D658A74}"/>
              </a:ext>
            </a:extLst>
          </p:cNvPr>
          <p:cNvSpPr>
            <a:spLocks noGrp="1"/>
          </p:cNvSpPr>
          <p:nvPr>
            <p:ph idx="1"/>
          </p:nvPr>
        </p:nvSpPr>
        <p:spPr/>
        <p:txBody>
          <a:bodyPr>
            <a:normAutofit lnSpcReduction="10000"/>
          </a:bodyPr>
          <a:lstStyle/>
          <a:p>
            <a:pPr lvl="1"/>
            <a:r>
              <a:rPr lang="pt-BR" sz="2400" dirty="0"/>
              <a:t>Pergunte ao </a:t>
            </a:r>
            <a:r>
              <a:rPr lang="pt-BR" sz="2400" dirty="0" err="1"/>
              <a:t>ChatGPT</a:t>
            </a:r>
            <a:r>
              <a:rPr lang="pt-BR" sz="2400" dirty="0"/>
              <a:t> quais são os principais editores de </a:t>
            </a:r>
            <a:r>
              <a:rPr lang="pt-BR" sz="2400" dirty="0" err="1"/>
              <a:t>Markdown</a:t>
            </a:r>
            <a:r>
              <a:rPr lang="pt-BR" sz="2400" dirty="0"/>
              <a:t> e ele dará uma lista que engloba alguns serviços pagos e outros gratuitos.</a:t>
            </a:r>
          </a:p>
          <a:p>
            <a:pPr lvl="1"/>
            <a:r>
              <a:rPr lang="pt-BR" sz="2400" dirty="0"/>
              <a:t>Eu utilizo o </a:t>
            </a:r>
            <a:r>
              <a:rPr lang="pt-BR" sz="2400" dirty="0" err="1"/>
              <a:t>Typora</a:t>
            </a:r>
            <a:r>
              <a:rPr lang="pt-BR" sz="2400" dirty="0"/>
              <a:t>, que é um editor muito bom, mas é pago. Há alguns anos, os editores de </a:t>
            </a:r>
            <a:r>
              <a:rPr lang="pt-BR" sz="2400" dirty="0" err="1"/>
              <a:t>Markdown</a:t>
            </a:r>
            <a:r>
              <a:rPr lang="pt-BR" sz="2400" dirty="0"/>
              <a:t> eram gratuitos, mas essa realidade mudou bastante.</a:t>
            </a:r>
          </a:p>
          <a:p>
            <a:pPr lvl="1"/>
            <a:r>
              <a:rPr lang="pt-BR" sz="2400" dirty="0"/>
              <a:t>O </a:t>
            </a:r>
            <a:r>
              <a:rPr lang="pt-BR" sz="2400" dirty="0" err="1"/>
              <a:t>atom</a:t>
            </a:r>
            <a:r>
              <a:rPr lang="pt-BR" sz="2400" dirty="0"/>
              <a:t> é um editor gratuito, que pode ser baixado no </a:t>
            </a:r>
            <a:r>
              <a:rPr lang="pt-BR" sz="2400" dirty="0" err="1"/>
              <a:t>github</a:t>
            </a:r>
            <a:r>
              <a:rPr lang="pt-BR" sz="2400" dirty="0"/>
              <a:t>. </a:t>
            </a:r>
            <a:r>
              <a:rPr lang="pt-BR" sz="2400" dirty="0">
                <a:hlinkClick r:id="rId2">
                  <a:extLst>
                    <a:ext uri="{A12FA001-AC4F-418D-AE19-62706E023703}">
                      <ahyp:hlinkClr xmlns:ahyp="http://schemas.microsoft.com/office/drawing/2018/hyperlinkcolor" val="tx"/>
                    </a:ext>
                  </a:extLst>
                </a:hlinkClick>
              </a:rPr>
              <a:t>https://github.com/atom/atom/releases/latest</a:t>
            </a:r>
            <a:endParaRPr lang="pt-BR" sz="2400" dirty="0"/>
          </a:p>
          <a:p>
            <a:pPr lvl="1"/>
            <a:r>
              <a:rPr lang="pt-BR" sz="2400" dirty="0"/>
              <a:t>Os editores de MD normalmente permitem uma escolha entre a versão de exibição e a versão com os dados de formatação.</a:t>
            </a:r>
          </a:p>
          <a:p>
            <a:pPr lvl="1"/>
            <a:r>
              <a:rPr lang="pt-BR" sz="2400" dirty="0"/>
              <a:t>Existe uma extensão que permite ao Word gravar em </a:t>
            </a:r>
            <a:r>
              <a:rPr lang="pt-BR" sz="2400" dirty="0" err="1"/>
              <a:t>markdown</a:t>
            </a:r>
            <a:r>
              <a:rPr lang="pt-BR" sz="2400" dirty="0"/>
              <a:t>, mas minha experiência sugere que copiar o texto do word e colar no </a:t>
            </a:r>
            <a:r>
              <a:rPr lang="pt-BR" sz="2400" dirty="0" err="1"/>
              <a:t>Typora</a:t>
            </a:r>
            <a:r>
              <a:rPr lang="pt-BR" sz="2400" dirty="0"/>
              <a:t> funciona melhor.</a:t>
            </a:r>
          </a:p>
        </p:txBody>
      </p:sp>
    </p:spTree>
    <p:extLst>
      <p:ext uri="{BB962C8B-B14F-4D97-AF65-F5344CB8AC3E}">
        <p14:creationId xmlns:p14="http://schemas.microsoft.com/office/powerpoint/2010/main" val="223518182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4593C2-F123-4576-8F8D-88046273CA65}"/>
              </a:ext>
            </a:extLst>
          </p:cNvPr>
          <p:cNvSpPr>
            <a:spLocks noGrp="1"/>
          </p:cNvSpPr>
          <p:nvPr>
            <p:ph type="title"/>
          </p:nvPr>
        </p:nvSpPr>
        <p:spPr/>
        <p:txBody>
          <a:bodyPr/>
          <a:lstStyle/>
          <a:p>
            <a:r>
              <a:rPr lang="pt-BR" dirty="0"/>
              <a:t>Ferramenta 25: </a:t>
            </a:r>
            <a:r>
              <a:rPr lang="pt-BR" dirty="0" err="1"/>
              <a:t>Latex</a:t>
            </a:r>
            <a:r>
              <a:rPr lang="pt-BR" dirty="0"/>
              <a:t> e </a:t>
            </a:r>
            <a:r>
              <a:rPr lang="pt-BR" dirty="0" err="1"/>
              <a:t>overleaf</a:t>
            </a:r>
            <a:endParaRPr lang="en-US" dirty="0"/>
          </a:p>
        </p:txBody>
      </p:sp>
      <p:sp>
        <p:nvSpPr>
          <p:cNvPr id="3" name="Espaço Reservado para Conteúdo 2">
            <a:extLst>
              <a:ext uri="{FF2B5EF4-FFF2-40B4-BE49-F238E27FC236}">
                <a16:creationId xmlns:a16="http://schemas.microsoft.com/office/drawing/2014/main" id="{652DF456-EE64-482C-9F64-D63AA69719FB}"/>
              </a:ext>
            </a:extLst>
          </p:cNvPr>
          <p:cNvSpPr>
            <a:spLocks noGrp="1"/>
          </p:cNvSpPr>
          <p:nvPr>
            <p:ph idx="1"/>
          </p:nvPr>
        </p:nvSpPr>
        <p:spPr/>
        <p:txBody>
          <a:bodyPr>
            <a:normAutofit/>
          </a:bodyPr>
          <a:lstStyle/>
          <a:p>
            <a:pPr lvl="1"/>
            <a:r>
              <a:rPr lang="pt-BR" sz="2000" dirty="0"/>
              <a:t>TeX (fala-se “</a:t>
            </a:r>
            <a:r>
              <a:rPr lang="pt-BR" sz="2000" dirty="0" err="1"/>
              <a:t>téqui</a:t>
            </a:r>
            <a:r>
              <a:rPr lang="pt-BR" sz="2000" dirty="0"/>
              <a:t>” porque esse X é a letra grega “chi”) é uma linguagem </a:t>
            </a:r>
            <a:r>
              <a:rPr lang="pt-BR" sz="2000" dirty="0" err="1"/>
              <a:t>MarkUp</a:t>
            </a:r>
            <a:r>
              <a:rPr lang="pt-BR" sz="2000" dirty="0"/>
              <a:t> mais complexa e mais completa que a </a:t>
            </a:r>
            <a:r>
              <a:rPr lang="pt-BR" sz="2000" dirty="0" err="1"/>
              <a:t>MarkDown</a:t>
            </a:r>
            <a:r>
              <a:rPr lang="pt-BR" sz="2000" dirty="0"/>
              <a:t>. Trata-se de uma linguagem voltada a realizar uma diagramação profissional, com alta qualidade gráfica e controle refinado do design.</a:t>
            </a:r>
          </a:p>
          <a:p>
            <a:pPr lvl="1"/>
            <a:r>
              <a:rPr lang="pt-BR" sz="2000" dirty="0"/>
              <a:t>Enquanto o Word é a ferramenta típica para a escrita de textos de ciências humanas e sociais, as ciências exatas normalmente utilizam o formato </a:t>
            </a:r>
            <a:r>
              <a:rPr lang="pt-BR" sz="2000" dirty="0" err="1"/>
              <a:t>Tex</a:t>
            </a:r>
            <a:r>
              <a:rPr lang="pt-BR" sz="2000" dirty="0"/>
              <a:t>. </a:t>
            </a:r>
          </a:p>
          <a:p>
            <a:pPr lvl="1"/>
            <a:r>
              <a:rPr lang="pt-BR" sz="2000" dirty="0"/>
              <a:t>Em parte, isso se explica historicamente. Desenvolvida no fim dos anos 1970, o </a:t>
            </a:r>
            <a:r>
              <a:rPr lang="pt-BR" sz="2000" dirty="0" err="1"/>
              <a:t>LaTeX</a:t>
            </a:r>
            <a:r>
              <a:rPr lang="pt-BR" sz="2000" dirty="0"/>
              <a:t> é baseado na arquitetura da época, que diferenciava o trabalho dos produtores dos textos do trabalho especializado dos diagramadores, que precisavam dominar essa complexa ferramenta de design.</a:t>
            </a:r>
          </a:p>
        </p:txBody>
      </p:sp>
    </p:spTree>
    <p:extLst>
      <p:ext uri="{BB962C8B-B14F-4D97-AF65-F5344CB8AC3E}">
        <p14:creationId xmlns:p14="http://schemas.microsoft.com/office/powerpoint/2010/main" val="142554003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AB0B31-EA0F-43BA-9A1E-D31901A60BED}"/>
              </a:ext>
            </a:extLst>
          </p:cNvPr>
          <p:cNvSpPr>
            <a:spLocks noGrp="1"/>
          </p:cNvSpPr>
          <p:nvPr>
            <p:ph type="title"/>
          </p:nvPr>
        </p:nvSpPr>
        <p:spPr/>
        <p:txBody>
          <a:bodyPr/>
          <a:lstStyle/>
          <a:p>
            <a:r>
              <a:rPr lang="pt-BR" dirty="0" err="1"/>
              <a:t>overleaf</a:t>
            </a:r>
            <a:endParaRPr lang="en-US" dirty="0"/>
          </a:p>
        </p:txBody>
      </p:sp>
      <p:sp>
        <p:nvSpPr>
          <p:cNvPr id="3" name="Espaço Reservado para Conteúdo 2">
            <a:extLst>
              <a:ext uri="{FF2B5EF4-FFF2-40B4-BE49-F238E27FC236}">
                <a16:creationId xmlns:a16="http://schemas.microsoft.com/office/drawing/2014/main" id="{4ABF835A-9A16-439E-9BFE-2E5CE3DBFEAF}"/>
              </a:ext>
            </a:extLst>
          </p:cNvPr>
          <p:cNvSpPr>
            <a:spLocks noGrp="1"/>
          </p:cNvSpPr>
          <p:nvPr>
            <p:ph idx="1"/>
          </p:nvPr>
        </p:nvSpPr>
        <p:spPr/>
        <p:txBody>
          <a:bodyPr>
            <a:normAutofit lnSpcReduction="10000"/>
          </a:bodyPr>
          <a:lstStyle/>
          <a:p>
            <a:pPr lvl="1"/>
            <a:r>
              <a:rPr lang="pt-BR" sz="2400" dirty="0"/>
              <a:t>Tal como as outras linguagens Markup, existe uma diferença e o texto inserido pelo programador e o texto publicado.</a:t>
            </a:r>
          </a:p>
          <a:p>
            <a:pPr lvl="1"/>
            <a:r>
              <a:rPr lang="pt-BR" sz="2400" dirty="0"/>
              <a:t>Para usar o </a:t>
            </a:r>
            <a:r>
              <a:rPr lang="pt-BR" sz="2400" dirty="0" err="1"/>
              <a:t>LaTeX</a:t>
            </a:r>
            <a:r>
              <a:rPr lang="pt-BR" sz="2400" dirty="0"/>
              <a:t>, uma solução típica é usar o </a:t>
            </a:r>
            <a:r>
              <a:rPr lang="pt-BR" sz="2400" dirty="0" err="1"/>
              <a:t>Overleaf</a:t>
            </a:r>
            <a:r>
              <a:rPr lang="pt-BR" sz="2400" dirty="0"/>
              <a:t>, que é um editor online: </a:t>
            </a:r>
            <a:r>
              <a:rPr lang="pt-BR" sz="2400" dirty="0">
                <a:hlinkClick r:id="rId2"/>
              </a:rPr>
              <a:t>https://www.overleaf.com/</a:t>
            </a:r>
            <a:endParaRPr lang="pt-BR" sz="2400" dirty="0"/>
          </a:p>
          <a:p>
            <a:pPr lvl="1"/>
            <a:r>
              <a:rPr lang="pt-BR" sz="2400" dirty="0"/>
              <a:t>Nesse editor, são abertas lado a lado duas janelas: uma, com o editor (em que são inseridos os códigos) e outra com o texto compilado (ou seja, com o processamento do código fonte por um programa que exibe o conteúdo determinado).</a:t>
            </a:r>
          </a:p>
          <a:p>
            <a:pPr lvl="1"/>
            <a:r>
              <a:rPr lang="pt-BR" sz="2400" dirty="0"/>
              <a:t>Trata-se de uma ferramenta tipicamente usada nas ciências exatas, mas que é pouco dominada por profissionais das ciências humanas. Por isso, é um risco utilizar essa ferramenta no caso de trabalhos coletivos (ou sob orientação).</a:t>
            </a:r>
          </a:p>
          <a:p>
            <a:pPr lvl="1"/>
            <a:endParaRPr lang="pt-BR" sz="2400" dirty="0"/>
          </a:p>
          <a:p>
            <a:endParaRPr lang="en-US" dirty="0"/>
          </a:p>
        </p:txBody>
      </p:sp>
    </p:spTree>
    <p:extLst>
      <p:ext uri="{BB962C8B-B14F-4D97-AF65-F5344CB8AC3E}">
        <p14:creationId xmlns:p14="http://schemas.microsoft.com/office/powerpoint/2010/main" val="140782456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8FC2A2-F7B0-49BF-A587-9D40B7476B03}"/>
              </a:ext>
            </a:extLst>
          </p:cNvPr>
          <p:cNvSpPr>
            <a:spLocks noGrp="1"/>
          </p:cNvSpPr>
          <p:nvPr>
            <p:ph type="title"/>
          </p:nvPr>
        </p:nvSpPr>
        <p:spPr/>
        <p:txBody>
          <a:bodyPr/>
          <a:lstStyle/>
          <a:p>
            <a:r>
              <a:rPr lang="pt-BR" dirty="0" err="1"/>
              <a:t>Latex</a:t>
            </a:r>
            <a:r>
              <a:rPr lang="pt-BR" dirty="0"/>
              <a:t> x word</a:t>
            </a:r>
            <a:endParaRPr lang="en-US" dirty="0"/>
          </a:p>
        </p:txBody>
      </p:sp>
      <p:sp>
        <p:nvSpPr>
          <p:cNvPr id="3" name="Espaço Reservado para Conteúdo 2">
            <a:extLst>
              <a:ext uri="{FF2B5EF4-FFF2-40B4-BE49-F238E27FC236}">
                <a16:creationId xmlns:a16="http://schemas.microsoft.com/office/drawing/2014/main" id="{3D9673F1-5ECF-4918-B3DA-1953F2E75766}"/>
              </a:ext>
            </a:extLst>
          </p:cNvPr>
          <p:cNvSpPr>
            <a:spLocks noGrp="1"/>
          </p:cNvSpPr>
          <p:nvPr>
            <p:ph idx="1"/>
          </p:nvPr>
        </p:nvSpPr>
        <p:spPr/>
        <p:txBody>
          <a:bodyPr>
            <a:normAutofit/>
          </a:bodyPr>
          <a:lstStyle/>
          <a:p>
            <a:pPr lvl="1"/>
            <a:r>
              <a:rPr lang="pt-BR" sz="2000" dirty="0"/>
              <a:t>Durante muito tempo, somente o </a:t>
            </a:r>
            <a:r>
              <a:rPr lang="pt-BR" sz="2000" dirty="0" err="1"/>
              <a:t>LaTeX</a:t>
            </a:r>
            <a:r>
              <a:rPr lang="pt-BR" sz="2000" dirty="0"/>
              <a:t> (que exige um aprendizado prévio relevante para poder ser manipulada) era capaz de lidar com a complexidade necessária para escrever equações e lidar com gráficos. Além disso, foi a primeira abordagem capaz de lidar de forma mais consistente com a gestão de referência bibliográficas.</a:t>
            </a:r>
          </a:p>
          <a:p>
            <a:pPr lvl="1"/>
            <a:r>
              <a:rPr lang="pt-BR" sz="2000" dirty="0"/>
              <a:t>Atualmente, o controle sobre a diagramação final possibilitada pelo uso do </a:t>
            </a:r>
            <a:r>
              <a:rPr lang="pt-BR" sz="2000" dirty="0" err="1"/>
              <a:t>LaTeX</a:t>
            </a:r>
            <a:r>
              <a:rPr lang="pt-BR" sz="2000" dirty="0"/>
              <a:t> não é igualada pelo Word, mas os desenvolvimentos posteriores fizeram com que seja possível alcançar resultados mais próximos, sem a intensa curva de aprendizado dessa linguagem.</a:t>
            </a:r>
          </a:p>
          <a:p>
            <a:pPr lvl="1"/>
            <a:r>
              <a:rPr lang="pt-BR" sz="2000" dirty="0"/>
              <a:t>É comum a afirmação de que, uma vez aprendido, o </a:t>
            </a:r>
            <a:r>
              <a:rPr lang="pt-BR" sz="2000" dirty="0" err="1"/>
              <a:t>LaTeX</a:t>
            </a:r>
            <a:r>
              <a:rPr lang="pt-BR" sz="2000" dirty="0"/>
              <a:t> se torna uma ferramenta mais eficiente. Porém, essa percepção tem sido contestada, visto que novos desenvolvimentos permitem alcançar bons resultados em programas</a:t>
            </a:r>
          </a:p>
          <a:p>
            <a:pPr lvl="1"/>
            <a:r>
              <a:rPr lang="pt-BR" sz="2000" dirty="0"/>
              <a:t>Por outro lado, não encontrei no </a:t>
            </a:r>
            <a:r>
              <a:rPr lang="pt-BR" sz="2000" dirty="0" err="1"/>
              <a:t>Overleaf</a:t>
            </a:r>
            <a:r>
              <a:rPr lang="pt-BR" sz="2000" dirty="0"/>
              <a:t> ferramentas tão boas para controle de alterações e também para revisão de texto, o que faz com que eu considere preferível utilizar o Word.</a:t>
            </a:r>
          </a:p>
          <a:p>
            <a:endParaRPr lang="en-US" dirty="0"/>
          </a:p>
        </p:txBody>
      </p:sp>
    </p:spTree>
    <p:extLst>
      <p:ext uri="{BB962C8B-B14F-4D97-AF65-F5344CB8AC3E}">
        <p14:creationId xmlns:p14="http://schemas.microsoft.com/office/powerpoint/2010/main" val="1987542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3BDF45-3C2F-408E-9B50-942FE52F8FBA}"/>
              </a:ext>
            </a:extLst>
          </p:cNvPr>
          <p:cNvSpPr>
            <a:spLocks noGrp="1"/>
          </p:cNvSpPr>
          <p:nvPr>
            <p:ph type="title"/>
          </p:nvPr>
        </p:nvSpPr>
        <p:spPr/>
        <p:txBody>
          <a:bodyPr/>
          <a:lstStyle/>
          <a:p>
            <a:r>
              <a:rPr lang="pt-BR" dirty="0"/>
              <a:t>Ferramenta 26: </a:t>
            </a:r>
            <a:r>
              <a:rPr lang="pt-BR" dirty="0" err="1"/>
              <a:t>LanguageTool</a:t>
            </a:r>
            <a:r>
              <a:rPr lang="pt-BR" dirty="0"/>
              <a:t> (Revisão)</a:t>
            </a:r>
            <a:endParaRPr lang="en-US" dirty="0"/>
          </a:p>
        </p:txBody>
      </p:sp>
      <p:sp>
        <p:nvSpPr>
          <p:cNvPr id="3" name="Espaço Reservado para Conteúdo 2">
            <a:extLst>
              <a:ext uri="{FF2B5EF4-FFF2-40B4-BE49-F238E27FC236}">
                <a16:creationId xmlns:a16="http://schemas.microsoft.com/office/drawing/2014/main" id="{16E40B21-9DFF-4517-A7B7-D1FD2B6F87F9}"/>
              </a:ext>
            </a:extLst>
          </p:cNvPr>
          <p:cNvSpPr>
            <a:spLocks noGrp="1"/>
          </p:cNvSpPr>
          <p:nvPr>
            <p:ph idx="1"/>
          </p:nvPr>
        </p:nvSpPr>
        <p:spPr/>
        <p:txBody>
          <a:bodyPr>
            <a:normAutofit/>
          </a:bodyPr>
          <a:lstStyle/>
          <a:p>
            <a:pPr lvl="1"/>
            <a:r>
              <a:rPr lang="pt-BR" sz="2400" dirty="0"/>
              <a:t>Nos últimos anos, houve uma expansão das ferramentas de revisão de texto.</a:t>
            </a:r>
          </a:p>
          <a:p>
            <a:pPr lvl="1"/>
            <a:r>
              <a:rPr lang="pt-BR" sz="2400" dirty="0"/>
              <a:t>A revisão do Word é boa, mas não há ferramentas integradas de maior qualidade para usos que se tornaram muito comuns, como a escrita de e-mails ou de posts em editores online.</a:t>
            </a:r>
          </a:p>
          <a:p>
            <a:pPr lvl="1"/>
            <a:r>
              <a:rPr lang="pt-BR" sz="2400" dirty="0"/>
              <a:t>Entre as ferramentas de revisão, destaca-se a </a:t>
            </a:r>
            <a:r>
              <a:rPr lang="pt-BR" sz="2400" dirty="0" err="1"/>
              <a:t>LanguageTool</a:t>
            </a:r>
            <a:r>
              <a:rPr lang="pt-BR" sz="2400" dirty="0"/>
              <a:t>, que é paga, mas oferece uma revisão muito criteriosa em ferramentas online (que se utilizam de browsers) e que tem um add-on para revisão de textos produzidos no Word.</a:t>
            </a:r>
            <a:endParaRPr lang="en-US" sz="2400" dirty="0"/>
          </a:p>
        </p:txBody>
      </p:sp>
    </p:spTree>
    <p:extLst>
      <p:ext uri="{BB962C8B-B14F-4D97-AF65-F5344CB8AC3E}">
        <p14:creationId xmlns:p14="http://schemas.microsoft.com/office/powerpoint/2010/main" val="258988359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8A9874-08CE-486D-8F32-2257BC1F9637}"/>
              </a:ext>
            </a:extLst>
          </p:cNvPr>
          <p:cNvSpPr>
            <a:spLocks noGrp="1"/>
          </p:cNvSpPr>
          <p:nvPr>
            <p:ph type="title"/>
          </p:nvPr>
        </p:nvSpPr>
        <p:spPr/>
        <p:txBody>
          <a:bodyPr/>
          <a:lstStyle/>
          <a:p>
            <a:r>
              <a:rPr lang="pt-BR" dirty="0"/>
              <a:t>Ferramenta 27: </a:t>
            </a:r>
            <a:r>
              <a:rPr lang="pt-BR" dirty="0" err="1"/>
              <a:t>DeepL</a:t>
            </a:r>
            <a:r>
              <a:rPr lang="pt-BR" dirty="0"/>
              <a:t> (Tradução)</a:t>
            </a:r>
            <a:endParaRPr lang="en-US" dirty="0"/>
          </a:p>
        </p:txBody>
      </p:sp>
      <p:sp>
        <p:nvSpPr>
          <p:cNvPr id="3" name="Espaço Reservado para Conteúdo 2">
            <a:extLst>
              <a:ext uri="{FF2B5EF4-FFF2-40B4-BE49-F238E27FC236}">
                <a16:creationId xmlns:a16="http://schemas.microsoft.com/office/drawing/2014/main" id="{195EEB6A-1DE6-4150-AA3F-6F4478D9AC1B}"/>
              </a:ext>
            </a:extLst>
          </p:cNvPr>
          <p:cNvSpPr>
            <a:spLocks noGrp="1"/>
          </p:cNvSpPr>
          <p:nvPr>
            <p:ph idx="1"/>
          </p:nvPr>
        </p:nvSpPr>
        <p:spPr/>
        <p:txBody>
          <a:bodyPr>
            <a:normAutofit/>
          </a:bodyPr>
          <a:lstStyle/>
          <a:p>
            <a:pPr lvl="1"/>
            <a:r>
              <a:rPr lang="pt-BR" sz="2800" dirty="0"/>
              <a:t>Embora o tradutor da Google seja bom e o tradutor do Word não seja ruim, ambos têm um rendimento sensivelmente inferior a uma ferramenta mais nova, que é o </a:t>
            </a:r>
            <a:r>
              <a:rPr lang="pt-BR" sz="2800" dirty="0" err="1"/>
              <a:t>DeepL</a:t>
            </a:r>
            <a:r>
              <a:rPr lang="pt-BR" sz="2800" dirty="0"/>
              <a:t>: </a:t>
            </a:r>
            <a:r>
              <a:rPr lang="pt-BR" sz="2800" dirty="0">
                <a:hlinkClick r:id="rId2"/>
              </a:rPr>
              <a:t>https://www.deepl.com/</a:t>
            </a:r>
            <a:r>
              <a:rPr lang="pt-BR" sz="2800" dirty="0"/>
              <a:t>. </a:t>
            </a:r>
          </a:p>
          <a:p>
            <a:pPr lvl="1"/>
            <a:r>
              <a:rPr lang="pt-BR" sz="2800" dirty="0"/>
              <a:t>Esse aplicativo pode ser usado para traduzir textos e também para fazer tradução automática de páginas da internet.</a:t>
            </a:r>
          </a:p>
          <a:p>
            <a:pPr lvl="1"/>
            <a:r>
              <a:rPr lang="pt-BR" sz="2800" dirty="0"/>
              <a:t>Sua grande vantagem, além da precisão, é o mecanismo muito fluido de revisão das traduções, modificando as traduções iniciais.</a:t>
            </a:r>
            <a:endParaRPr lang="en-US" sz="2800" dirty="0"/>
          </a:p>
        </p:txBody>
      </p:sp>
    </p:spTree>
    <p:extLst>
      <p:ext uri="{BB962C8B-B14F-4D97-AF65-F5344CB8AC3E}">
        <p14:creationId xmlns:p14="http://schemas.microsoft.com/office/powerpoint/2010/main" val="95119288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5B6560-E07C-4024-A002-24A23E2F72DF}"/>
              </a:ext>
            </a:extLst>
          </p:cNvPr>
          <p:cNvSpPr>
            <a:spLocks noGrp="1"/>
          </p:cNvSpPr>
          <p:nvPr>
            <p:ph type="title"/>
          </p:nvPr>
        </p:nvSpPr>
        <p:spPr/>
        <p:txBody>
          <a:bodyPr/>
          <a:lstStyle/>
          <a:p>
            <a:r>
              <a:rPr lang="pt-BR" dirty="0"/>
              <a:t>Ferramenta 28: Excel (Dados)</a:t>
            </a:r>
            <a:endParaRPr lang="en-US" dirty="0"/>
          </a:p>
        </p:txBody>
      </p:sp>
      <p:sp>
        <p:nvSpPr>
          <p:cNvPr id="3" name="Espaço Reservado para Conteúdo 2">
            <a:extLst>
              <a:ext uri="{FF2B5EF4-FFF2-40B4-BE49-F238E27FC236}">
                <a16:creationId xmlns:a16="http://schemas.microsoft.com/office/drawing/2014/main" id="{17953481-EF5D-452B-824B-5B99753DD909}"/>
              </a:ext>
            </a:extLst>
          </p:cNvPr>
          <p:cNvSpPr>
            <a:spLocks noGrp="1"/>
          </p:cNvSpPr>
          <p:nvPr>
            <p:ph idx="1"/>
          </p:nvPr>
        </p:nvSpPr>
        <p:spPr/>
        <p:txBody>
          <a:bodyPr>
            <a:normAutofit/>
          </a:bodyPr>
          <a:lstStyle/>
          <a:p>
            <a:pPr lvl="1"/>
            <a:r>
              <a:rPr lang="pt-BR" sz="2400" dirty="0"/>
              <a:t>O Excel é muito conhecido, por integrar o Office. Durante muito tempo, foi um programa sensivelmente inferior a outras alternativas, mas ao longo do tempo ele sofreu vários desenvolvimentos, que o tornaram capaz de oferecer ótimas alternativas tanto na gestão dos bancos de dados relacionais (tabelas) quanto em aplicações estatísticas e gráficas.</a:t>
            </a:r>
          </a:p>
          <a:p>
            <a:pPr lvl="1"/>
            <a:r>
              <a:rPr lang="pt-BR" sz="2400" dirty="0"/>
              <a:t>Trata-se de um programa com uma grande gama de funções, cujo domínio exige um estudo específico, mas que vale a pena.</a:t>
            </a:r>
          </a:p>
          <a:p>
            <a:pPr lvl="1"/>
            <a:r>
              <a:rPr lang="pt-BR" sz="2400" dirty="0"/>
              <a:t>Para uma ligeira introdução, sugiro o texto Organizando Dados com Excel, que integra o curso de Data Science e Direito:  </a:t>
            </a:r>
            <a:r>
              <a:rPr lang="pt-BR" sz="2400" dirty="0">
                <a:hlinkClick r:id="rId2"/>
              </a:rPr>
              <a:t>https://dsd.arcos.org.br/explorando-dados-no-</a:t>
            </a:r>
            <a:r>
              <a:rPr lang="pt-BR" sz="2400" dirty="0" err="1">
                <a:hlinkClick r:id="rId2"/>
              </a:rPr>
              <a:t>excel</a:t>
            </a:r>
            <a:r>
              <a:rPr lang="pt-BR" sz="2400" dirty="0">
                <a:hlinkClick r:id="rId2"/>
              </a:rPr>
              <a:t>/?</a:t>
            </a:r>
            <a:r>
              <a:rPr lang="pt-BR" sz="2400" dirty="0" err="1">
                <a:hlinkClick r:id="rId2"/>
              </a:rPr>
              <a:t>ref</a:t>
            </a:r>
            <a:r>
              <a:rPr lang="pt-BR" sz="2400" dirty="0">
                <a:hlinkClick r:id="rId2"/>
              </a:rPr>
              <a:t>=metodologia.arcos.org.br</a:t>
            </a:r>
            <a:r>
              <a:rPr lang="pt-BR" sz="2400" dirty="0"/>
              <a:t>. </a:t>
            </a:r>
          </a:p>
        </p:txBody>
      </p:sp>
    </p:spTree>
    <p:extLst>
      <p:ext uri="{BB962C8B-B14F-4D97-AF65-F5344CB8AC3E}">
        <p14:creationId xmlns:p14="http://schemas.microsoft.com/office/powerpoint/2010/main" val="328895693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156476-5886-4A3A-8CF5-ACC96A9FA8B2}"/>
              </a:ext>
            </a:extLst>
          </p:cNvPr>
          <p:cNvSpPr>
            <a:spLocks noGrp="1"/>
          </p:cNvSpPr>
          <p:nvPr>
            <p:ph type="title"/>
          </p:nvPr>
        </p:nvSpPr>
        <p:spPr/>
        <p:txBody>
          <a:bodyPr/>
          <a:lstStyle/>
          <a:p>
            <a:r>
              <a:rPr lang="pt-BR" dirty="0"/>
              <a:t>Ferramenta 29: Tableau (Gráficos)</a:t>
            </a:r>
          </a:p>
        </p:txBody>
      </p:sp>
      <p:sp>
        <p:nvSpPr>
          <p:cNvPr id="3" name="Espaço Reservado para Conteúdo 2">
            <a:extLst>
              <a:ext uri="{FF2B5EF4-FFF2-40B4-BE49-F238E27FC236}">
                <a16:creationId xmlns:a16="http://schemas.microsoft.com/office/drawing/2014/main" id="{A2BAECAE-88AA-426C-8CC0-07D9D6EF5E3D}"/>
              </a:ext>
            </a:extLst>
          </p:cNvPr>
          <p:cNvSpPr>
            <a:spLocks noGrp="1"/>
          </p:cNvSpPr>
          <p:nvPr>
            <p:ph idx="1"/>
          </p:nvPr>
        </p:nvSpPr>
        <p:spPr/>
        <p:txBody>
          <a:bodyPr>
            <a:normAutofit fontScale="92500" lnSpcReduction="20000"/>
          </a:bodyPr>
          <a:lstStyle/>
          <a:p>
            <a:pPr lvl="1"/>
            <a:r>
              <a:rPr lang="pt-BR" sz="2400" dirty="0"/>
              <a:t>Nos últimos 10 anos, duas têm sido as principais ferramentas utilizadas para a produção de gráficos, sem a necessidade de utilizar linguagens de programação (como R ou Python): Tableau e </a:t>
            </a:r>
            <a:r>
              <a:rPr lang="pt-BR" sz="2400" dirty="0" err="1"/>
              <a:t>PowerBI</a:t>
            </a:r>
            <a:r>
              <a:rPr lang="pt-BR" sz="2400" dirty="0"/>
              <a:t>, ambos programas de propriedade de empresas com fins lucrativos.</a:t>
            </a:r>
          </a:p>
          <a:p>
            <a:pPr lvl="1"/>
            <a:r>
              <a:rPr lang="pt-BR" sz="2400" dirty="0"/>
              <a:t>O </a:t>
            </a:r>
            <a:r>
              <a:rPr lang="pt-BR" sz="2400" dirty="0" err="1"/>
              <a:t>PowerBI</a:t>
            </a:r>
            <a:r>
              <a:rPr lang="pt-BR" sz="2400" dirty="0"/>
              <a:t> é da Microsoft e sua compatibilidade com o MS Office lhe tem garantido um espaço crescente. Porém, as funções avançadas do </a:t>
            </a:r>
            <a:r>
              <a:rPr lang="pt-BR" sz="2400" dirty="0" err="1"/>
              <a:t>PowerBI</a:t>
            </a:r>
            <a:r>
              <a:rPr lang="pt-BR" sz="2400" dirty="0"/>
              <a:t> somente são acessíveis por planos específicos, bastante onerosos.</a:t>
            </a:r>
          </a:p>
          <a:p>
            <a:pPr lvl="1"/>
            <a:r>
              <a:rPr lang="pt-BR" sz="2400" dirty="0"/>
              <a:t>O Tableau é um programa que, para um uso comercial ou administrativo, é ainda mais caro. Todavia, a política da empresa permite uma utilização gratuita pela academia, o que faz com que seja um programa muito adequado para o ambiente universitário.</a:t>
            </a:r>
          </a:p>
          <a:p>
            <a:pPr lvl="1"/>
            <a:r>
              <a:rPr lang="pt-BR" sz="2400" dirty="0"/>
              <a:t>Deve-se baixar o </a:t>
            </a:r>
            <a:r>
              <a:rPr lang="pt-BR" sz="2400" dirty="0" err="1"/>
              <a:t>TableauDesktop</a:t>
            </a:r>
            <a:r>
              <a:rPr lang="pt-BR" sz="2400" dirty="0"/>
              <a:t> no site da Tableau.com e postular uma licença para estudantes ou pesquisadores (licença anual, prorrogável sem limite de tempo).</a:t>
            </a:r>
          </a:p>
          <a:p>
            <a:pPr lvl="1"/>
            <a:r>
              <a:rPr lang="pt-BR" sz="2400" dirty="0"/>
              <a:t>Mais informações: </a:t>
            </a:r>
            <a:r>
              <a:rPr lang="pt-BR" sz="2400" dirty="0">
                <a:hlinkClick r:id="rId2"/>
              </a:rPr>
              <a:t>https://dsd.arcos.org.br/workshop-de-</a:t>
            </a:r>
            <a:r>
              <a:rPr lang="pt-BR" sz="2400" dirty="0" err="1">
                <a:hlinkClick r:id="rId2"/>
              </a:rPr>
              <a:t>estatistica</a:t>
            </a:r>
            <a:r>
              <a:rPr lang="pt-BR" sz="2400" dirty="0">
                <a:hlinkClick r:id="rId2"/>
              </a:rPr>
              <a:t>-descritiva-no-tableau/</a:t>
            </a:r>
            <a:r>
              <a:rPr lang="pt-BR" sz="2400" dirty="0"/>
              <a:t>. </a:t>
            </a:r>
          </a:p>
        </p:txBody>
      </p:sp>
    </p:spTree>
    <p:extLst>
      <p:ext uri="{BB962C8B-B14F-4D97-AF65-F5344CB8AC3E}">
        <p14:creationId xmlns:p14="http://schemas.microsoft.com/office/powerpoint/2010/main" val="310534702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07B897-BD69-4788-BE7B-3D7729866F23}"/>
              </a:ext>
            </a:extLst>
          </p:cNvPr>
          <p:cNvSpPr>
            <a:spLocks noGrp="1"/>
          </p:cNvSpPr>
          <p:nvPr>
            <p:ph type="title"/>
          </p:nvPr>
        </p:nvSpPr>
        <p:spPr/>
        <p:txBody>
          <a:bodyPr/>
          <a:lstStyle/>
          <a:p>
            <a:r>
              <a:rPr lang="pt-BR" dirty="0"/>
              <a:t>Ferramenta 30: Python</a:t>
            </a:r>
          </a:p>
        </p:txBody>
      </p:sp>
      <p:sp>
        <p:nvSpPr>
          <p:cNvPr id="3" name="Espaço Reservado para Conteúdo 2">
            <a:extLst>
              <a:ext uri="{FF2B5EF4-FFF2-40B4-BE49-F238E27FC236}">
                <a16:creationId xmlns:a16="http://schemas.microsoft.com/office/drawing/2014/main" id="{749C82E5-78ED-4D78-9537-01FA72E9C2E5}"/>
              </a:ext>
            </a:extLst>
          </p:cNvPr>
          <p:cNvSpPr>
            <a:spLocks noGrp="1"/>
          </p:cNvSpPr>
          <p:nvPr>
            <p:ph idx="1"/>
          </p:nvPr>
        </p:nvSpPr>
        <p:spPr/>
        <p:txBody>
          <a:bodyPr/>
          <a:lstStyle/>
          <a:p>
            <a:pPr lvl="1"/>
            <a:r>
              <a:rPr lang="pt-BR" dirty="0"/>
              <a:t>As ferramentas mais plásticas, mas também com curva de aprendizado mais íngremes, são as linguagens de programação.</a:t>
            </a:r>
          </a:p>
          <a:p>
            <a:pPr lvl="1"/>
            <a:r>
              <a:rPr lang="pt-BR" dirty="0"/>
              <a:t>Elas possibilitam o desenvolvimento de códigos para as mais diversas aplicações: coleta de dados, análise de dados, gestão de bancos de dados, geração de gráficos, etc.</a:t>
            </a:r>
          </a:p>
          <a:p>
            <a:pPr lvl="1"/>
            <a:r>
              <a:rPr lang="pt-BR" dirty="0"/>
              <a:t>São ferramentas muito importantes tanto para os pesquisadores em direito quanto para os profissionais em direito.</a:t>
            </a:r>
          </a:p>
          <a:p>
            <a:pPr lvl="1"/>
            <a:r>
              <a:rPr lang="pt-BR" dirty="0"/>
              <a:t>R também é uma linguagem útil, mas ela é muito focada em estatística. Python é uma linguagem otimizada para um uso mais geral.</a:t>
            </a:r>
          </a:p>
          <a:p>
            <a:pPr lvl="1"/>
            <a:r>
              <a:rPr lang="pt-BR" dirty="0"/>
              <a:t>Para mais informações, procurar o curso Data Science e Direito: </a:t>
            </a:r>
            <a:r>
              <a:rPr lang="pt-BR" dirty="0">
                <a:hlinkClick r:id="rId2"/>
              </a:rPr>
              <a:t>https://dsd.arcos.org.br/</a:t>
            </a:r>
            <a:r>
              <a:rPr lang="pt-BR" dirty="0"/>
              <a:t> </a:t>
            </a:r>
          </a:p>
        </p:txBody>
      </p:sp>
    </p:spTree>
    <p:extLst>
      <p:ext uri="{BB962C8B-B14F-4D97-AF65-F5344CB8AC3E}">
        <p14:creationId xmlns:p14="http://schemas.microsoft.com/office/powerpoint/2010/main" val="3313621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F29521-F88F-481D-93C0-CB640579B69F}"/>
              </a:ext>
            </a:extLst>
          </p:cNvPr>
          <p:cNvSpPr>
            <a:spLocks noGrp="1"/>
          </p:cNvSpPr>
          <p:nvPr>
            <p:ph type="title"/>
          </p:nvPr>
        </p:nvSpPr>
        <p:spPr/>
        <p:txBody>
          <a:bodyPr>
            <a:normAutofit/>
          </a:bodyPr>
          <a:lstStyle/>
          <a:p>
            <a:r>
              <a:rPr lang="pt-BR" dirty="0"/>
              <a:t>Qual é o tamanho dos textos que vocês estão acostumados a produzir?</a:t>
            </a:r>
            <a:endParaRPr lang="en-US" dirty="0"/>
          </a:p>
        </p:txBody>
      </p:sp>
      <p:sp>
        <p:nvSpPr>
          <p:cNvPr id="6" name="Espaço Reservado para Conteúdo 5">
            <a:extLst>
              <a:ext uri="{FF2B5EF4-FFF2-40B4-BE49-F238E27FC236}">
                <a16:creationId xmlns:a16="http://schemas.microsoft.com/office/drawing/2014/main" id="{CB20C938-3089-4ED4-976D-A59B1EC16BE0}"/>
              </a:ext>
            </a:extLst>
          </p:cNvPr>
          <p:cNvSpPr>
            <a:spLocks noGrp="1"/>
          </p:cNvSpPr>
          <p:nvPr>
            <p:ph sz="half" idx="1"/>
          </p:nvPr>
        </p:nvSpPr>
        <p:spPr/>
        <p:txBody>
          <a:bodyPr>
            <a:normAutofit fontScale="92500" lnSpcReduction="10000"/>
          </a:bodyPr>
          <a:lstStyle/>
          <a:p>
            <a:r>
              <a:rPr lang="pt-BR" sz="2800" dirty="0"/>
              <a:t>1 página</a:t>
            </a:r>
          </a:p>
          <a:p>
            <a:r>
              <a:rPr lang="en-US" sz="2800" dirty="0"/>
              <a:t>5 </a:t>
            </a:r>
            <a:r>
              <a:rPr lang="en-US" sz="2800" dirty="0" err="1"/>
              <a:t>páginas</a:t>
            </a:r>
            <a:endParaRPr lang="en-US" sz="2800" dirty="0"/>
          </a:p>
          <a:p>
            <a:r>
              <a:rPr lang="en-US" sz="2800" dirty="0"/>
              <a:t>10 </a:t>
            </a:r>
            <a:r>
              <a:rPr lang="en-US" sz="2800" dirty="0" err="1"/>
              <a:t>páginas</a:t>
            </a:r>
            <a:endParaRPr lang="en-US" sz="2800" dirty="0"/>
          </a:p>
          <a:p>
            <a:r>
              <a:rPr lang="en-US" sz="2800" dirty="0"/>
              <a:t>20 </a:t>
            </a:r>
            <a:r>
              <a:rPr lang="en-US" sz="2800" dirty="0" err="1"/>
              <a:t>páginas</a:t>
            </a:r>
            <a:r>
              <a:rPr lang="en-US" sz="2800" dirty="0"/>
              <a:t> – </a:t>
            </a:r>
            <a:r>
              <a:rPr lang="en-US" sz="2800" dirty="0" err="1"/>
              <a:t>artigo</a:t>
            </a:r>
            <a:r>
              <a:rPr lang="en-US" sz="2800" dirty="0"/>
              <a:t> </a:t>
            </a:r>
          </a:p>
          <a:p>
            <a:r>
              <a:rPr lang="en-US" sz="2800" dirty="0"/>
              <a:t>60 </a:t>
            </a:r>
            <a:r>
              <a:rPr lang="en-US" sz="2800" dirty="0" err="1"/>
              <a:t>páginas</a:t>
            </a:r>
            <a:r>
              <a:rPr lang="en-US" sz="2800" dirty="0"/>
              <a:t> – </a:t>
            </a:r>
            <a:r>
              <a:rPr lang="en-US" sz="2800" dirty="0" err="1"/>
              <a:t>monografia</a:t>
            </a:r>
            <a:r>
              <a:rPr lang="en-US" sz="2800" dirty="0"/>
              <a:t> </a:t>
            </a:r>
          </a:p>
          <a:p>
            <a:r>
              <a:rPr lang="en-US" sz="2800" dirty="0"/>
              <a:t>100 </a:t>
            </a:r>
            <a:r>
              <a:rPr lang="en-US" sz="2800" dirty="0" err="1"/>
              <a:t>páginas</a:t>
            </a:r>
            <a:r>
              <a:rPr lang="en-US" sz="2800" dirty="0"/>
              <a:t> – </a:t>
            </a:r>
            <a:r>
              <a:rPr lang="en-US" sz="2800" dirty="0" err="1"/>
              <a:t>dissertação</a:t>
            </a:r>
            <a:r>
              <a:rPr lang="en-US" sz="2800" dirty="0"/>
              <a:t> </a:t>
            </a:r>
          </a:p>
          <a:p>
            <a:r>
              <a:rPr lang="en-US" sz="2800" dirty="0"/>
              <a:t>150 </a:t>
            </a:r>
            <a:r>
              <a:rPr lang="en-US" sz="2800" dirty="0" err="1"/>
              <a:t>páginas</a:t>
            </a:r>
            <a:r>
              <a:rPr lang="en-US" sz="2800" dirty="0"/>
              <a:t> – </a:t>
            </a:r>
            <a:r>
              <a:rPr lang="en-US" sz="2800" dirty="0" err="1"/>
              <a:t>doutorado</a:t>
            </a:r>
            <a:r>
              <a:rPr lang="en-US" sz="2800" dirty="0"/>
              <a:t> </a:t>
            </a:r>
          </a:p>
          <a:p>
            <a:r>
              <a:rPr lang="en-US" sz="2800" dirty="0"/>
              <a:t>300 </a:t>
            </a:r>
            <a:r>
              <a:rPr lang="en-US" sz="2800" dirty="0" err="1"/>
              <a:t>páginas</a:t>
            </a:r>
            <a:r>
              <a:rPr lang="en-US" sz="2800" dirty="0"/>
              <a:t> – </a:t>
            </a:r>
            <a:r>
              <a:rPr lang="en-US" sz="2800" dirty="0" err="1"/>
              <a:t>livro</a:t>
            </a:r>
            <a:r>
              <a:rPr lang="en-US" sz="2800" dirty="0"/>
              <a:t> </a:t>
            </a:r>
            <a:r>
              <a:rPr lang="en-US" sz="2800" dirty="0" err="1"/>
              <a:t>grande</a:t>
            </a:r>
            <a:endParaRPr lang="en-US" sz="2800" dirty="0"/>
          </a:p>
        </p:txBody>
      </p:sp>
      <p:sp>
        <p:nvSpPr>
          <p:cNvPr id="3" name="Espaço Reservado para Conteúdo 2">
            <a:extLst>
              <a:ext uri="{FF2B5EF4-FFF2-40B4-BE49-F238E27FC236}">
                <a16:creationId xmlns:a16="http://schemas.microsoft.com/office/drawing/2014/main" id="{68B6923F-19F3-4408-9E08-FFE618C5CA55}"/>
              </a:ext>
            </a:extLst>
          </p:cNvPr>
          <p:cNvSpPr>
            <a:spLocks noGrp="1"/>
          </p:cNvSpPr>
          <p:nvPr>
            <p:ph sz="half" idx="2"/>
          </p:nvPr>
        </p:nvSpPr>
        <p:spPr/>
        <p:txBody>
          <a:bodyPr/>
          <a:lstStyle/>
          <a:p>
            <a:r>
              <a:rPr lang="pt-BR" dirty="0"/>
              <a:t>1dia</a:t>
            </a:r>
          </a:p>
          <a:p>
            <a:r>
              <a:rPr lang="pt-BR" dirty="0"/>
              <a:t>1 semana</a:t>
            </a:r>
          </a:p>
          <a:p>
            <a:r>
              <a:rPr lang="pt-BR" dirty="0"/>
              <a:t>2 semanas</a:t>
            </a:r>
          </a:p>
          <a:p>
            <a:r>
              <a:rPr lang="pt-BR" dirty="0"/>
              <a:t>2 meses</a:t>
            </a:r>
          </a:p>
          <a:p>
            <a:r>
              <a:rPr lang="pt-BR" dirty="0"/>
              <a:t>6 meses</a:t>
            </a:r>
          </a:p>
          <a:p>
            <a:r>
              <a:rPr lang="pt-BR" dirty="0"/>
              <a:t>1 ano</a:t>
            </a:r>
          </a:p>
          <a:p>
            <a:r>
              <a:rPr lang="pt-BR" dirty="0"/>
              <a:t>2 anos</a:t>
            </a:r>
          </a:p>
          <a:p>
            <a:r>
              <a:rPr lang="pt-BR" dirty="0"/>
              <a:t>Por que não dividir?</a:t>
            </a:r>
            <a:endParaRPr lang="en-US" dirty="0"/>
          </a:p>
        </p:txBody>
      </p:sp>
    </p:spTree>
    <p:extLst>
      <p:ext uri="{BB962C8B-B14F-4D97-AF65-F5344CB8AC3E}">
        <p14:creationId xmlns:p14="http://schemas.microsoft.com/office/powerpoint/2010/main" val="2037760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9A96ED-A9AB-4198-ADA1-DB9112EF542F}"/>
              </a:ext>
            </a:extLst>
          </p:cNvPr>
          <p:cNvSpPr>
            <a:spLocks noGrp="1"/>
          </p:cNvSpPr>
          <p:nvPr>
            <p:ph type="title"/>
          </p:nvPr>
        </p:nvSpPr>
        <p:spPr/>
        <p:txBody>
          <a:bodyPr/>
          <a:lstStyle/>
          <a:p>
            <a:r>
              <a:rPr lang="pt-BR" dirty="0"/>
              <a:t>Quanto maior a complexidade, maior o desafio</a:t>
            </a:r>
            <a:endParaRPr lang="en-US" dirty="0"/>
          </a:p>
        </p:txBody>
      </p:sp>
      <p:sp>
        <p:nvSpPr>
          <p:cNvPr id="3" name="Espaço Reservado para Conteúdo 2">
            <a:extLst>
              <a:ext uri="{FF2B5EF4-FFF2-40B4-BE49-F238E27FC236}">
                <a16:creationId xmlns:a16="http://schemas.microsoft.com/office/drawing/2014/main" id="{43EC1BA4-57CF-4A26-8088-D5600D08F249}"/>
              </a:ext>
            </a:extLst>
          </p:cNvPr>
          <p:cNvSpPr>
            <a:spLocks noGrp="1"/>
          </p:cNvSpPr>
          <p:nvPr>
            <p:ph idx="1"/>
          </p:nvPr>
        </p:nvSpPr>
        <p:spPr/>
        <p:txBody>
          <a:bodyPr>
            <a:normAutofit/>
          </a:bodyPr>
          <a:lstStyle/>
          <a:p>
            <a:pPr lvl="1"/>
            <a:r>
              <a:rPr lang="pt-BR" sz="3200" dirty="0"/>
              <a:t>Dois filhos dá o dobro do trabalho?</a:t>
            </a:r>
          </a:p>
          <a:p>
            <a:pPr lvl="1"/>
            <a:r>
              <a:rPr lang="pt-BR" sz="3200" dirty="0"/>
              <a:t>Manter a coerência: conteúdo</a:t>
            </a:r>
          </a:p>
          <a:p>
            <a:pPr lvl="1"/>
            <a:r>
              <a:rPr lang="en-US" sz="3200" dirty="0" err="1"/>
              <a:t>Criar</a:t>
            </a:r>
            <a:r>
              <a:rPr lang="en-US" sz="3200" dirty="0"/>
              <a:t> </a:t>
            </a:r>
            <a:r>
              <a:rPr lang="en-US" sz="3200" dirty="0" err="1"/>
              <a:t>subdivisões</a:t>
            </a:r>
            <a:r>
              <a:rPr lang="en-US" sz="3200" dirty="0"/>
              <a:t> </a:t>
            </a:r>
            <a:r>
              <a:rPr lang="en-US" sz="3200" dirty="0" err="1"/>
              <a:t>adequadas</a:t>
            </a:r>
            <a:r>
              <a:rPr lang="en-US" sz="3200" dirty="0"/>
              <a:t>: </a:t>
            </a:r>
            <a:r>
              <a:rPr lang="en-US" sz="3200" dirty="0" err="1"/>
              <a:t>estrutura</a:t>
            </a:r>
            <a:endParaRPr lang="en-US" sz="3200" dirty="0"/>
          </a:p>
          <a:p>
            <a:pPr lvl="1"/>
            <a:r>
              <a:rPr lang="en-US" sz="3200" dirty="0" err="1"/>
              <a:t>Controlar</a:t>
            </a:r>
            <a:r>
              <a:rPr lang="en-US" sz="3200" dirty="0"/>
              <a:t> as </a:t>
            </a:r>
            <a:r>
              <a:rPr lang="en-US" sz="3200" dirty="0" err="1"/>
              <a:t>referências</a:t>
            </a:r>
            <a:r>
              <a:rPr lang="en-US" sz="3200" dirty="0"/>
              <a:t>: </a:t>
            </a:r>
            <a:r>
              <a:rPr lang="en-US" sz="3200" dirty="0" err="1"/>
              <a:t>citações</a:t>
            </a:r>
            <a:endParaRPr lang="en-US" sz="3200" dirty="0"/>
          </a:p>
          <a:p>
            <a:pPr lvl="1"/>
            <a:r>
              <a:rPr lang="en-US" sz="3200" dirty="0" err="1"/>
              <a:t>Controlar</a:t>
            </a:r>
            <a:r>
              <a:rPr lang="en-US" sz="3200" dirty="0"/>
              <a:t> a forma: design</a:t>
            </a:r>
          </a:p>
          <a:p>
            <a:pPr lvl="1"/>
            <a:r>
              <a:rPr lang="en-US" sz="3200" dirty="0" err="1"/>
              <a:t>Harmonizar</a:t>
            </a:r>
            <a:r>
              <a:rPr lang="en-US" sz="3200" dirty="0"/>
              <a:t> </a:t>
            </a:r>
            <a:r>
              <a:rPr lang="en-US" sz="3200" dirty="0" err="1"/>
              <a:t>partes</a:t>
            </a:r>
            <a:r>
              <a:rPr lang="en-US" sz="3200" dirty="0"/>
              <a:t> </a:t>
            </a:r>
            <a:r>
              <a:rPr lang="en-US" sz="3200" dirty="0" err="1"/>
              <a:t>feitas</a:t>
            </a:r>
            <a:r>
              <a:rPr lang="en-US" sz="3200" dirty="0"/>
              <a:t> </a:t>
            </a:r>
            <a:r>
              <a:rPr lang="en-US" sz="3200" dirty="0" err="1"/>
              <a:t>em</a:t>
            </a:r>
            <a:r>
              <a:rPr lang="en-US" sz="3200" dirty="0"/>
              <a:t> tempos </a:t>
            </a:r>
            <a:r>
              <a:rPr lang="en-US" sz="3200" dirty="0" err="1"/>
              <a:t>diferentes</a:t>
            </a:r>
            <a:endParaRPr lang="en-US" sz="3200" dirty="0"/>
          </a:p>
        </p:txBody>
      </p:sp>
    </p:spTree>
    <p:extLst>
      <p:ext uri="{BB962C8B-B14F-4D97-AF65-F5344CB8AC3E}">
        <p14:creationId xmlns:p14="http://schemas.microsoft.com/office/powerpoint/2010/main" val="864878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0E4643-BB18-4A77-A7FC-74DBD0DA9EC1}"/>
              </a:ext>
            </a:extLst>
          </p:cNvPr>
          <p:cNvSpPr>
            <a:spLocks noGrp="1"/>
          </p:cNvSpPr>
          <p:nvPr>
            <p:ph type="title"/>
          </p:nvPr>
        </p:nvSpPr>
        <p:spPr/>
        <p:txBody>
          <a:bodyPr/>
          <a:lstStyle/>
          <a:p>
            <a:r>
              <a:rPr lang="pt-BR" dirty="0"/>
              <a:t>Ferramentas para produção de textos</a:t>
            </a:r>
            <a:endParaRPr lang="en-US" dirty="0"/>
          </a:p>
        </p:txBody>
      </p:sp>
      <p:sp>
        <p:nvSpPr>
          <p:cNvPr id="4" name="Espaço Reservado para Texto 3">
            <a:extLst>
              <a:ext uri="{FF2B5EF4-FFF2-40B4-BE49-F238E27FC236}">
                <a16:creationId xmlns:a16="http://schemas.microsoft.com/office/drawing/2014/main" id="{04E29D0D-1E71-4852-94EA-1BF967A3F9FD}"/>
              </a:ext>
            </a:extLst>
          </p:cNvPr>
          <p:cNvSpPr>
            <a:spLocks noGrp="1"/>
          </p:cNvSpPr>
          <p:nvPr>
            <p:ph type="body" idx="1"/>
          </p:nvPr>
        </p:nvSpPr>
        <p:spPr/>
        <p:txBody>
          <a:bodyPr>
            <a:normAutofit/>
          </a:bodyPr>
          <a:lstStyle/>
          <a:p>
            <a:r>
              <a:rPr lang="pt-BR" sz="3200" dirty="0"/>
              <a:t>Ferramentas Gerais</a:t>
            </a:r>
            <a:endParaRPr lang="en-US" sz="3200" dirty="0"/>
          </a:p>
        </p:txBody>
      </p:sp>
      <p:sp>
        <p:nvSpPr>
          <p:cNvPr id="5" name="Espaço Reservado para Conteúdo 4">
            <a:extLst>
              <a:ext uri="{FF2B5EF4-FFF2-40B4-BE49-F238E27FC236}">
                <a16:creationId xmlns:a16="http://schemas.microsoft.com/office/drawing/2014/main" id="{137D174B-65BD-4069-8CAD-243679B0D71E}"/>
              </a:ext>
            </a:extLst>
          </p:cNvPr>
          <p:cNvSpPr>
            <a:spLocks noGrp="1"/>
          </p:cNvSpPr>
          <p:nvPr>
            <p:ph sz="half" idx="2"/>
          </p:nvPr>
        </p:nvSpPr>
        <p:spPr/>
        <p:txBody>
          <a:bodyPr/>
          <a:lstStyle/>
          <a:p>
            <a:pPr lvl="1"/>
            <a:r>
              <a:rPr lang="pt-BR" sz="2800" dirty="0"/>
              <a:t>Processamento de texto</a:t>
            </a:r>
          </a:p>
          <a:p>
            <a:pPr lvl="1"/>
            <a:r>
              <a:rPr lang="pt-BR" sz="2800" dirty="0"/>
              <a:t>Gerenciar referências</a:t>
            </a:r>
          </a:p>
          <a:p>
            <a:pPr lvl="1"/>
            <a:r>
              <a:rPr lang="pt-BR" sz="2800" dirty="0"/>
              <a:t>Organização de dados</a:t>
            </a:r>
          </a:p>
          <a:p>
            <a:pPr lvl="1"/>
            <a:r>
              <a:rPr lang="pt-BR" sz="2800" dirty="0"/>
              <a:t>Produção de apresentações</a:t>
            </a:r>
          </a:p>
          <a:p>
            <a:pPr lvl="1"/>
            <a:endParaRPr lang="pt-BR" dirty="0"/>
          </a:p>
          <a:p>
            <a:pPr lvl="1"/>
            <a:endParaRPr lang="pt-BR" dirty="0"/>
          </a:p>
          <a:p>
            <a:pPr lvl="1"/>
            <a:endParaRPr lang="pt-BR" dirty="0"/>
          </a:p>
          <a:p>
            <a:endParaRPr lang="en-US" dirty="0"/>
          </a:p>
        </p:txBody>
      </p:sp>
      <p:sp>
        <p:nvSpPr>
          <p:cNvPr id="6" name="Espaço Reservado para Texto 5">
            <a:extLst>
              <a:ext uri="{FF2B5EF4-FFF2-40B4-BE49-F238E27FC236}">
                <a16:creationId xmlns:a16="http://schemas.microsoft.com/office/drawing/2014/main" id="{F528F2A5-650F-45BB-B8B4-67CD1F60EB1D}"/>
              </a:ext>
            </a:extLst>
          </p:cNvPr>
          <p:cNvSpPr>
            <a:spLocks noGrp="1"/>
          </p:cNvSpPr>
          <p:nvPr>
            <p:ph type="body" sz="quarter" idx="3"/>
          </p:nvPr>
        </p:nvSpPr>
        <p:spPr/>
        <p:txBody>
          <a:bodyPr>
            <a:normAutofit/>
          </a:bodyPr>
          <a:lstStyle/>
          <a:p>
            <a:r>
              <a:rPr lang="pt-BR" sz="3200" dirty="0"/>
              <a:t>Ferramentas específicas</a:t>
            </a:r>
            <a:endParaRPr lang="en-US" sz="3200" dirty="0"/>
          </a:p>
        </p:txBody>
      </p:sp>
      <p:sp>
        <p:nvSpPr>
          <p:cNvPr id="7" name="Espaço Reservado para Conteúdo 6">
            <a:extLst>
              <a:ext uri="{FF2B5EF4-FFF2-40B4-BE49-F238E27FC236}">
                <a16:creationId xmlns:a16="http://schemas.microsoft.com/office/drawing/2014/main" id="{2D8440C1-42DE-4F71-BB69-9E393B88ABCC}"/>
              </a:ext>
            </a:extLst>
          </p:cNvPr>
          <p:cNvSpPr>
            <a:spLocks noGrp="1"/>
          </p:cNvSpPr>
          <p:nvPr>
            <p:ph sz="quarter" idx="4"/>
          </p:nvPr>
        </p:nvSpPr>
        <p:spPr/>
        <p:txBody>
          <a:bodyPr>
            <a:normAutofit/>
          </a:bodyPr>
          <a:lstStyle/>
          <a:p>
            <a:pPr lvl="1"/>
            <a:r>
              <a:rPr lang="pt-BR" sz="2800" dirty="0"/>
              <a:t>Geração de gráficos</a:t>
            </a:r>
          </a:p>
          <a:p>
            <a:pPr lvl="1"/>
            <a:r>
              <a:rPr lang="pt-BR" sz="2800" dirty="0"/>
              <a:t>Produção de bancos de dados</a:t>
            </a:r>
          </a:p>
          <a:p>
            <a:pPr lvl="1"/>
            <a:r>
              <a:rPr lang="pt-BR" sz="2800" dirty="0"/>
              <a:t>Análises estatísticas</a:t>
            </a:r>
          </a:p>
          <a:p>
            <a:pPr lvl="1"/>
            <a:r>
              <a:rPr lang="pt-BR" sz="2800" dirty="0"/>
              <a:t>Análise de discurso</a:t>
            </a:r>
            <a:endParaRPr lang="en-US" sz="2800" dirty="0"/>
          </a:p>
        </p:txBody>
      </p:sp>
    </p:spTree>
    <p:extLst>
      <p:ext uri="{BB962C8B-B14F-4D97-AF65-F5344CB8AC3E}">
        <p14:creationId xmlns:p14="http://schemas.microsoft.com/office/powerpoint/2010/main" val="2820130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4E0AD2-ADD2-49B8-9BD1-5E754542C243}"/>
              </a:ext>
            </a:extLst>
          </p:cNvPr>
          <p:cNvSpPr>
            <a:spLocks noGrp="1"/>
          </p:cNvSpPr>
          <p:nvPr>
            <p:ph type="title"/>
          </p:nvPr>
        </p:nvSpPr>
        <p:spPr/>
        <p:txBody>
          <a:bodyPr/>
          <a:lstStyle/>
          <a:p>
            <a:r>
              <a:rPr lang="pt-BR" dirty="0"/>
              <a:t>Processamento de texto</a:t>
            </a:r>
            <a:endParaRPr lang="en-US" dirty="0"/>
          </a:p>
        </p:txBody>
      </p:sp>
      <p:sp>
        <p:nvSpPr>
          <p:cNvPr id="7" name="Espaço Reservado para Conteúdo 6">
            <a:extLst>
              <a:ext uri="{FF2B5EF4-FFF2-40B4-BE49-F238E27FC236}">
                <a16:creationId xmlns:a16="http://schemas.microsoft.com/office/drawing/2014/main" id="{EA1C39D3-C79D-4CE3-B959-009E0C9FA117}"/>
              </a:ext>
            </a:extLst>
          </p:cNvPr>
          <p:cNvSpPr>
            <a:spLocks noGrp="1"/>
          </p:cNvSpPr>
          <p:nvPr>
            <p:ph idx="1"/>
          </p:nvPr>
        </p:nvSpPr>
        <p:spPr/>
        <p:txBody>
          <a:bodyPr>
            <a:normAutofit/>
          </a:bodyPr>
          <a:lstStyle/>
          <a:p>
            <a:pPr lvl="1"/>
            <a:r>
              <a:rPr lang="pt-BR" sz="3200" dirty="0"/>
              <a:t>Vantagem: desvincular forma e conteúdo.</a:t>
            </a:r>
          </a:p>
          <a:p>
            <a:pPr lvl="1"/>
            <a:r>
              <a:rPr lang="pt-BR" sz="3200" dirty="0"/>
              <a:t>É possível primeiro escrever o texto e depois formatá-lo.</a:t>
            </a:r>
          </a:p>
          <a:p>
            <a:pPr lvl="1"/>
            <a:r>
              <a:rPr lang="pt-BR" sz="3200" dirty="0"/>
              <a:t>É possível modificar o texto, o que muda a forma de lidar com a escrita.</a:t>
            </a:r>
          </a:p>
          <a:p>
            <a:pPr lvl="1"/>
            <a:r>
              <a:rPr lang="pt-BR" sz="3200" dirty="0"/>
              <a:t>Antes era preciso planejar mais, pois as alterações eram muito custosas.</a:t>
            </a:r>
          </a:p>
          <a:p>
            <a:pPr lvl="1"/>
            <a:r>
              <a:rPr lang="pt-BR" sz="3200" dirty="0"/>
              <a:t>A falta de necessidade de planejamento pode gerar armadilhas, especialmente no que toca a textos grandes.</a:t>
            </a:r>
            <a:endParaRPr lang="en-US" sz="3200" dirty="0"/>
          </a:p>
        </p:txBody>
      </p:sp>
    </p:spTree>
    <p:extLst>
      <p:ext uri="{BB962C8B-B14F-4D97-AF65-F5344CB8AC3E}">
        <p14:creationId xmlns:p14="http://schemas.microsoft.com/office/powerpoint/2010/main" val="4123424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
  <TotalTime>711</TotalTime>
  <Words>5721</Words>
  <Application>Microsoft Office PowerPoint</Application>
  <PresentationFormat>Widescreen</PresentationFormat>
  <Paragraphs>369</Paragraphs>
  <Slides>59</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59</vt:i4>
      </vt:variant>
    </vt:vector>
  </HeadingPairs>
  <TitlesOfParts>
    <vt:vector size="66" baseType="lpstr">
      <vt:lpstr>Google Sans</vt:lpstr>
      <vt:lpstr>Mulish</vt:lpstr>
      <vt:lpstr>Söhne</vt:lpstr>
      <vt:lpstr>Tw Cen MT</vt:lpstr>
      <vt:lpstr>Tw Cen MT Condensed</vt:lpstr>
      <vt:lpstr>Wingdings 3</vt:lpstr>
      <vt:lpstr>Integral</vt:lpstr>
      <vt:lpstr>30 ferramentas para escrita acadêmica - Workshop</vt:lpstr>
      <vt:lpstr>30 ferramentas para uso acadêmico</vt:lpstr>
      <vt:lpstr>O desafio da Escrita acadêmica</vt:lpstr>
      <vt:lpstr>Os textos podem variar em:</vt:lpstr>
      <vt:lpstr>Modalidades de textos</vt:lpstr>
      <vt:lpstr>Qual é o tamanho dos textos que vocês estão acostumados a produzir?</vt:lpstr>
      <vt:lpstr>Quanto maior a complexidade, maior o desafio</vt:lpstr>
      <vt:lpstr>Ferramentas para produção de textos</vt:lpstr>
      <vt:lpstr>Processamento de texto</vt:lpstr>
      <vt:lpstr>Planejamento da escrita</vt:lpstr>
      <vt:lpstr>Ferramenta 1: Chatgpt</vt:lpstr>
      <vt:lpstr>Delírios do Chatgpt</vt:lpstr>
      <vt:lpstr>Chatgpt por Chatgpt</vt:lpstr>
      <vt:lpstr>O desafio atual</vt:lpstr>
      <vt:lpstr>Ferramenta 2: learnitive</vt:lpstr>
      <vt:lpstr>Texto produzido pelo Learnitive</vt:lpstr>
      <vt:lpstr>Usando o Chatgpt</vt:lpstr>
      <vt:lpstr>Ferramenta 3: Microsoft word</vt:lpstr>
      <vt:lpstr>WYSIWYG - What You See Is What You Get</vt:lpstr>
      <vt:lpstr>Formatos</vt:lpstr>
      <vt:lpstr>Vantagens do Word</vt:lpstr>
      <vt:lpstr>Evite erros comuns</vt:lpstr>
      <vt:lpstr>Word Exercício</vt:lpstr>
      <vt:lpstr>Adaptando a formatação para o novo tamanho</vt:lpstr>
      <vt:lpstr>Trabalhando as fontes</vt:lpstr>
      <vt:lpstr>Estilos e Índices</vt:lpstr>
      <vt:lpstr>Ferramenta 4: Zotero</vt:lpstr>
      <vt:lpstr>Ferramentas 5 e 6: Mendeley e Endnote</vt:lpstr>
      <vt:lpstr>Ferramenta 7: Scielo brasil</vt:lpstr>
      <vt:lpstr>Ferramenta 8: Plataforma sucupira</vt:lpstr>
      <vt:lpstr>Ferramenta 9: Plataforma Lattes</vt:lpstr>
      <vt:lpstr>Ferramenta  10: CORE</vt:lpstr>
      <vt:lpstr>Ferramenta 11: semantic scholar</vt:lpstr>
      <vt:lpstr>Ferramenta 12: Google Scholar</vt:lpstr>
      <vt:lpstr>Ferramenta 13: Bases de dado da BCE</vt:lpstr>
      <vt:lpstr>Ferramenta 14: portal de livros da unb</vt:lpstr>
      <vt:lpstr>Ferramentas 15 e 16: z-library e libgen</vt:lpstr>
      <vt:lpstr>Gestão das referências</vt:lpstr>
      <vt:lpstr>Ferramentas 17 a 19:SSRN, researchgate, academia</vt:lpstr>
      <vt:lpstr>Ferramenta 20: Academia FD</vt:lpstr>
      <vt:lpstr>Ferramenta 21: Elicit</vt:lpstr>
      <vt:lpstr>Ferramenta 22: Scispace</vt:lpstr>
      <vt:lpstr>A guerra dos processadores de texto</vt:lpstr>
      <vt:lpstr>Abordagens centradas no teclado</vt:lpstr>
      <vt:lpstr>Markup languages: a presença dos andaimes</vt:lpstr>
      <vt:lpstr>Exigências de publicação na web</vt:lpstr>
      <vt:lpstr>HTML</vt:lpstr>
      <vt:lpstr>Código-fonte</vt:lpstr>
      <vt:lpstr>Ferramenta 23: Wordpress Editor</vt:lpstr>
      <vt:lpstr>Editores de markdown</vt:lpstr>
      <vt:lpstr>Ferramenta 24: Typora</vt:lpstr>
      <vt:lpstr>Ferramenta 25: Latex e overleaf</vt:lpstr>
      <vt:lpstr>overleaf</vt:lpstr>
      <vt:lpstr>Latex x word</vt:lpstr>
      <vt:lpstr>Ferramenta 26: LanguageTool (Revisão)</vt:lpstr>
      <vt:lpstr>Ferramenta 27: DeepL (Tradução)</vt:lpstr>
      <vt:lpstr>Ferramenta 28: Excel (Dados)</vt:lpstr>
      <vt:lpstr>Ferramenta 29: Tableau (Gráficos)</vt:lpstr>
      <vt:lpstr>Ferramenta 30: Python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Softwares para escrita acadêmica - Workshop</dc:title>
  <dc:creator>Alexandre Araújo Costa</dc:creator>
  <cp:lastModifiedBy>Alexandre Araújo Costa</cp:lastModifiedBy>
  <cp:revision>51</cp:revision>
  <dcterms:created xsi:type="dcterms:W3CDTF">2023-08-28T01:29:46Z</dcterms:created>
  <dcterms:modified xsi:type="dcterms:W3CDTF">2023-08-30T19:28:09Z</dcterms:modified>
</cp:coreProperties>
</file>